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handoutMasterIdLst>
    <p:handoutMasterId r:id="rId31"/>
  </p:handoutMasterIdLst>
  <p:sldIdLst>
    <p:sldId id="377" r:id="rId2"/>
    <p:sldId id="361" r:id="rId3"/>
    <p:sldId id="360" r:id="rId4"/>
    <p:sldId id="371" r:id="rId5"/>
    <p:sldId id="333" r:id="rId6"/>
    <p:sldId id="334" r:id="rId7"/>
    <p:sldId id="357" r:id="rId8"/>
    <p:sldId id="378" r:id="rId9"/>
    <p:sldId id="369" r:id="rId10"/>
    <p:sldId id="292" r:id="rId11"/>
    <p:sldId id="359" r:id="rId12"/>
    <p:sldId id="293" r:id="rId13"/>
    <p:sldId id="336" r:id="rId14"/>
    <p:sldId id="337" r:id="rId15"/>
    <p:sldId id="343" r:id="rId16"/>
    <p:sldId id="344" r:id="rId17"/>
    <p:sldId id="345" r:id="rId18"/>
    <p:sldId id="347" r:id="rId19"/>
    <p:sldId id="348" r:id="rId20"/>
    <p:sldId id="351" r:id="rId21"/>
    <p:sldId id="349" r:id="rId22"/>
    <p:sldId id="352" r:id="rId23"/>
    <p:sldId id="353" r:id="rId24"/>
    <p:sldId id="354" r:id="rId25"/>
    <p:sldId id="355" r:id="rId26"/>
    <p:sldId id="368" r:id="rId27"/>
    <p:sldId id="372" r:id="rId28"/>
    <p:sldId id="373" r:id="rId29"/>
  </p:sldIdLst>
  <p:sldSz cx="9144000" cy="6858000" type="screen4x3"/>
  <p:notesSz cx="6858000" cy="92964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2000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2000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2000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2000"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FFCC99"/>
    <a:srgbClr val="FFCC66"/>
    <a:srgbClr val="CC00CC"/>
    <a:srgbClr val="FFFFFF"/>
    <a:srgbClr val="0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8870" autoAdjust="0"/>
    <p:restoredTop sz="86341" autoAdjust="0"/>
  </p:normalViewPr>
  <p:slideViewPr>
    <p:cSldViewPr>
      <p:cViewPr varScale="1">
        <p:scale>
          <a:sx n="115" d="100"/>
          <a:sy n="115" d="100"/>
        </p:scale>
        <p:origin x="-2172" y="-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8" Type="http://schemas.openxmlformats.org/officeDocument/2006/relationships/image" Target="../media/image16.wmf"/><Relationship Id="rId3" Type="http://schemas.openxmlformats.org/officeDocument/2006/relationships/image" Target="../media/image11.wmf"/><Relationship Id="rId7" Type="http://schemas.openxmlformats.org/officeDocument/2006/relationships/image" Target="../media/image15.wmf"/><Relationship Id="rId2" Type="http://schemas.openxmlformats.org/officeDocument/2006/relationships/image" Target="../media/image10.wmf"/><Relationship Id="rId1" Type="http://schemas.openxmlformats.org/officeDocument/2006/relationships/image" Target="../media/image9.wmf"/><Relationship Id="rId6" Type="http://schemas.openxmlformats.org/officeDocument/2006/relationships/image" Target="../media/image14.wmf"/><Relationship Id="rId11" Type="http://schemas.openxmlformats.org/officeDocument/2006/relationships/image" Target="../media/image19.wmf"/><Relationship Id="rId5" Type="http://schemas.openxmlformats.org/officeDocument/2006/relationships/image" Target="../media/image13.wmf"/><Relationship Id="rId10" Type="http://schemas.openxmlformats.org/officeDocument/2006/relationships/image" Target="../media/image18.wmf"/><Relationship Id="rId4" Type="http://schemas.openxmlformats.org/officeDocument/2006/relationships/image" Target="../media/image12.wmf"/><Relationship Id="rId9" Type="http://schemas.openxmlformats.org/officeDocument/2006/relationships/image" Target="../media/image17.wmf"/></Relationships>
</file>

<file path=ppt/drawings/_rels/vmlDrawing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55.wmf"/><Relationship Id="rId1" Type="http://schemas.openxmlformats.org/officeDocument/2006/relationships/image" Target="../media/image54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6.wmf"/></Relationships>
</file>

<file path=ppt/drawings/_rels/vmlDrawing12.vml.rels><?xml version="1.0" encoding="UTF-8" standalone="yes"?>
<Relationships xmlns="http://schemas.openxmlformats.org/package/2006/relationships"><Relationship Id="rId2" Type="http://schemas.openxmlformats.org/officeDocument/2006/relationships/image" Target="../media/image58.wmf"/><Relationship Id="rId1" Type="http://schemas.openxmlformats.org/officeDocument/2006/relationships/image" Target="../media/image57.wmf"/></Relationships>
</file>

<file path=ppt/drawings/_rels/vmlDrawing13.vml.rels><?xml version="1.0" encoding="UTF-8" standalone="yes"?>
<Relationships xmlns="http://schemas.openxmlformats.org/package/2006/relationships"><Relationship Id="rId8" Type="http://schemas.openxmlformats.org/officeDocument/2006/relationships/image" Target="../media/image67.wmf"/><Relationship Id="rId3" Type="http://schemas.openxmlformats.org/officeDocument/2006/relationships/image" Target="../media/image62.wmf"/><Relationship Id="rId7" Type="http://schemas.openxmlformats.org/officeDocument/2006/relationships/image" Target="../media/image66.wmf"/><Relationship Id="rId2" Type="http://schemas.openxmlformats.org/officeDocument/2006/relationships/image" Target="../media/image61.wmf"/><Relationship Id="rId1" Type="http://schemas.openxmlformats.org/officeDocument/2006/relationships/image" Target="../media/image60.wmf"/><Relationship Id="rId6" Type="http://schemas.openxmlformats.org/officeDocument/2006/relationships/image" Target="../media/image65.wmf"/><Relationship Id="rId5" Type="http://schemas.openxmlformats.org/officeDocument/2006/relationships/image" Target="../media/image64.wmf"/><Relationship Id="rId4" Type="http://schemas.openxmlformats.org/officeDocument/2006/relationships/image" Target="../media/image63.wmf"/></Relationships>
</file>

<file path=ppt/drawings/_rels/vmlDrawing14.vml.rels><?xml version="1.0" encoding="UTF-8" standalone="yes"?>
<Relationships xmlns="http://schemas.openxmlformats.org/package/2006/relationships"><Relationship Id="rId3" Type="http://schemas.openxmlformats.org/officeDocument/2006/relationships/image" Target="../media/image71.wmf"/><Relationship Id="rId2" Type="http://schemas.openxmlformats.org/officeDocument/2006/relationships/image" Target="../media/image70.wmf"/><Relationship Id="rId1" Type="http://schemas.openxmlformats.org/officeDocument/2006/relationships/image" Target="../media/image69.wmf"/><Relationship Id="rId5" Type="http://schemas.openxmlformats.org/officeDocument/2006/relationships/image" Target="../media/image73.wmf"/><Relationship Id="rId4" Type="http://schemas.openxmlformats.org/officeDocument/2006/relationships/image" Target="../media/image72.wmf"/></Relationships>
</file>

<file path=ppt/drawings/_rels/vmlDrawing15.vml.rels><?xml version="1.0" encoding="UTF-8" standalone="yes"?>
<Relationships xmlns="http://schemas.openxmlformats.org/package/2006/relationships"><Relationship Id="rId3" Type="http://schemas.openxmlformats.org/officeDocument/2006/relationships/image" Target="../media/image82.wmf"/><Relationship Id="rId2" Type="http://schemas.openxmlformats.org/officeDocument/2006/relationships/image" Target="../media/image81.wmf"/><Relationship Id="rId1" Type="http://schemas.openxmlformats.org/officeDocument/2006/relationships/image" Target="../media/image80.wmf"/><Relationship Id="rId4" Type="http://schemas.openxmlformats.org/officeDocument/2006/relationships/image" Target="../media/image83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24.wmf"/><Relationship Id="rId2" Type="http://schemas.openxmlformats.org/officeDocument/2006/relationships/image" Target="../media/image23.wmf"/><Relationship Id="rId1" Type="http://schemas.openxmlformats.org/officeDocument/2006/relationships/image" Target="../media/image22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29.wmf"/><Relationship Id="rId1" Type="http://schemas.openxmlformats.org/officeDocument/2006/relationships/image" Target="../media/image28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33.wmf"/><Relationship Id="rId2" Type="http://schemas.openxmlformats.org/officeDocument/2006/relationships/image" Target="../media/image32.wmf"/><Relationship Id="rId1" Type="http://schemas.openxmlformats.org/officeDocument/2006/relationships/image" Target="../media/image31.wmf"/><Relationship Id="rId6" Type="http://schemas.openxmlformats.org/officeDocument/2006/relationships/image" Target="../media/image36.wmf"/><Relationship Id="rId5" Type="http://schemas.openxmlformats.org/officeDocument/2006/relationships/image" Target="../media/image35.wmf"/><Relationship Id="rId4" Type="http://schemas.openxmlformats.org/officeDocument/2006/relationships/image" Target="../media/image34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43.wmf"/><Relationship Id="rId2" Type="http://schemas.openxmlformats.org/officeDocument/2006/relationships/image" Target="../media/image42.wmf"/><Relationship Id="rId1" Type="http://schemas.openxmlformats.org/officeDocument/2006/relationships/image" Target="../media/image41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47.wmf"/><Relationship Id="rId2" Type="http://schemas.openxmlformats.org/officeDocument/2006/relationships/image" Target="../media/image46.wmf"/><Relationship Id="rId1" Type="http://schemas.openxmlformats.org/officeDocument/2006/relationships/image" Target="../media/image45.wmf"/><Relationship Id="rId4" Type="http://schemas.openxmlformats.org/officeDocument/2006/relationships/image" Target="../media/image48.w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50.wmf"/><Relationship Id="rId1" Type="http://schemas.openxmlformats.org/officeDocument/2006/relationships/image" Target="../media/image49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2007" cy="465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04" tIns="46552" rIns="93104" bIns="46552" numCol="1" anchor="t" anchorCtr="0" compatLnSpc="1">
            <a:prstTxWarp prst="textNoShape">
              <a:avLst/>
            </a:prstTxWarp>
          </a:bodyPr>
          <a:lstStyle>
            <a:lvl1pPr defTabSz="930275" eaLnBrk="1" hangingPunct="1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704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439" y="0"/>
            <a:ext cx="2972007" cy="465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04" tIns="46552" rIns="93104" bIns="46552" numCol="1" anchor="t" anchorCtr="0" compatLnSpc="1">
            <a:prstTxWarp prst="textNoShape">
              <a:avLst/>
            </a:prstTxWarp>
          </a:bodyPr>
          <a:lstStyle>
            <a:lvl1pPr algn="r" defTabSz="930275" eaLnBrk="1" hangingPunct="1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704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29356"/>
            <a:ext cx="2972007" cy="465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04" tIns="46552" rIns="93104" bIns="46552" numCol="1" anchor="b" anchorCtr="0" compatLnSpc="1">
            <a:prstTxWarp prst="textNoShape">
              <a:avLst/>
            </a:prstTxWarp>
          </a:bodyPr>
          <a:lstStyle>
            <a:lvl1pPr defTabSz="930275" eaLnBrk="1" hangingPunct="1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704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439" y="8829356"/>
            <a:ext cx="2972007" cy="465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04" tIns="46552" rIns="93104" bIns="46552" numCol="1" anchor="b" anchorCtr="0" compatLnSpc="1">
            <a:prstTxWarp prst="textNoShape">
              <a:avLst/>
            </a:prstTxWarp>
          </a:bodyPr>
          <a:lstStyle>
            <a:lvl1pPr algn="r" defTabSz="930275" eaLnBrk="1" hangingPunct="1">
              <a:defRPr sz="1200" smtClean="0"/>
            </a:lvl1pPr>
          </a:lstStyle>
          <a:p>
            <a:pPr>
              <a:defRPr/>
            </a:pPr>
            <a:fld id="{6106AE12-BBEB-418C-A8DB-6D67964AAC8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9690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2007" cy="465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04" tIns="46552" rIns="93104" bIns="46552" numCol="1" anchor="t" anchorCtr="0" compatLnSpc="1">
            <a:prstTxWarp prst="textNoShape">
              <a:avLst/>
            </a:prstTxWarp>
          </a:bodyPr>
          <a:lstStyle>
            <a:lvl1pPr defTabSz="930275" eaLnBrk="1" hangingPunct="1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439" y="0"/>
            <a:ext cx="2972007" cy="465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04" tIns="46552" rIns="93104" bIns="46552" numCol="1" anchor="t" anchorCtr="0" compatLnSpc="1">
            <a:prstTxWarp prst="textNoShape">
              <a:avLst/>
            </a:prstTxWarp>
          </a:bodyPr>
          <a:lstStyle>
            <a:lvl1pPr algn="r" defTabSz="930275" eaLnBrk="1" hangingPunct="1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42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04900" y="696913"/>
            <a:ext cx="4648200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14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490" y="4416267"/>
            <a:ext cx="5487022" cy="41827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04" tIns="46552" rIns="93104" bIns="4655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15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29356"/>
            <a:ext cx="2972007" cy="465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04" tIns="46552" rIns="93104" bIns="46552" numCol="1" anchor="b" anchorCtr="0" compatLnSpc="1">
            <a:prstTxWarp prst="textNoShape">
              <a:avLst/>
            </a:prstTxWarp>
          </a:bodyPr>
          <a:lstStyle>
            <a:lvl1pPr defTabSz="930275" eaLnBrk="1" hangingPunct="1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5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439" y="8829356"/>
            <a:ext cx="2972007" cy="465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04" tIns="46552" rIns="93104" bIns="46552" numCol="1" anchor="b" anchorCtr="0" compatLnSpc="1">
            <a:prstTxWarp prst="textNoShape">
              <a:avLst/>
            </a:prstTxWarp>
          </a:bodyPr>
          <a:lstStyle>
            <a:lvl1pPr algn="r" defTabSz="930275" eaLnBrk="1" hangingPunct="1">
              <a:defRPr sz="1200" smtClean="0"/>
            </a:lvl1pPr>
          </a:lstStyle>
          <a:p>
            <a:pPr>
              <a:defRPr/>
            </a:pPr>
            <a:fld id="{04A416D5-8CD5-4213-9136-DC28ABB80A7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4637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EEE8C27-DA95-415F-9336-44DB9D0B5406}" type="slidenum">
              <a:rPr lang="en-US"/>
              <a:pPr/>
              <a:t>1</a:t>
            </a:fld>
            <a:endParaRPr lang="en-US"/>
          </a:p>
        </p:txBody>
      </p:sp>
      <p:sp>
        <p:nvSpPr>
          <p:cNvPr id="145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54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581F556-01FC-4630-BEFC-64577B180A3A}" type="slidenum">
              <a:rPr lang="en-US"/>
              <a:pPr/>
              <a:t>10</a:t>
            </a:fld>
            <a:endParaRPr lang="en-US"/>
          </a:p>
        </p:txBody>
      </p:sp>
      <p:sp>
        <p:nvSpPr>
          <p:cNvPr id="624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14DDAC2-2EAE-4AB7-BEBD-7F75D0671F65}" type="slidenum">
              <a:rPr lang="en-US"/>
              <a:pPr/>
              <a:t>11</a:t>
            </a:fld>
            <a:endParaRPr lang="en-US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C987FC3-FE5A-4F00-A972-C506639CF668}" type="slidenum">
              <a:rPr lang="en-US"/>
              <a:pPr/>
              <a:t>12</a:t>
            </a:fld>
            <a:endParaRPr lang="en-US"/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EBB54CD-18A9-4130-97C7-8967DE68AEF7}" type="slidenum">
              <a:rPr lang="en-US"/>
              <a:pPr/>
              <a:t>13</a:t>
            </a:fld>
            <a:endParaRPr lang="en-US"/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3313" y="695325"/>
            <a:ext cx="4649787" cy="3487738"/>
          </a:xfrm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3935" y="4416267"/>
            <a:ext cx="5490131" cy="4184333"/>
          </a:xfrm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9F7A379-F99B-4BDE-8E71-674C3E189DA6}" type="slidenum">
              <a:rPr lang="en-US"/>
              <a:pPr/>
              <a:t>14</a:t>
            </a:fld>
            <a:endParaRPr lang="en-US"/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3313" y="695325"/>
            <a:ext cx="4649787" cy="3487738"/>
          </a:xfrm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3935" y="4416267"/>
            <a:ext cx="5490131" cy="4184333"/>
          </a:xfrm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BCB9420-DDD1-496E-A23C-03523BC6C7B6}" type="slidenum">
              <a:rPr lang="en-US"/>
              <a:pPr/>
              <a:t>15</a:t>
            </a:fld>
            <a:endParaRPr lang="en-US"/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3313" y="695325"/>
            <a:ext cx="4649787" cy="3487738"/>
          </a:xfrm>
          <a:ln/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3935" y="4416267"/>
            <a:ext cx="5490131" cy="4184333"/>
          </a:xfrm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CB55666-D79F-46DD-9FCF-9313866C6342}" type="slidenum">
              <a:rPr lang="en-US"/>
              <a:pPr/>
              <a:t>16</a:t>
            </a:fld>
            <a:endParaRPr lang="en-US"/>
          </a:p>
        </p:txBody>
      </p:sp>
      <p:sp>
        <p:nvSpPr>
          <p:cNvPr id="737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3313" y="695325"/>
            <a:ext cx="4649787" cy="3487738"/>
          </a:xfrm>
          <a:ln/>
        </p:spPr>
      </p:sp>
      <p:sp>
        <p:nvSpPr>
          <p:cNvPr id="7373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3935" y="4416267"/>
            <a:ext cx="5490131" cy="4184333"/>
          </a:xfrm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7F79CCA-E03B-455E-A499-003053EBBBA7}" type="slidenum">
              <a:rPr lang="en-US"/>
              <a:pPr/>
              <a:t>17</a:t>
            </a:fld>
            <a:endParaRPr lang="en-US"/>
          </a:p>
        </p:txBody>
      </p:sp>
      <p:sp>
        <p:nvSpPr>
          <p:cNvPr id="74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3313" y="695325"/>
            <a:ext cx="4649787" cy="3487738"/>
          </a:xfrm>
          <a:ln/>
        </p:spPr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3935" y="4416267"/>
            <a:ext cx="5490131" cy="4184333"/>
          </a:xfrm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A2B9229-C145-4C30-9593-97AED929B117}" type="slidenum">
              <a:rPr lang="en-US"/>
              <a:pPr/>
              <a:t>18</a:t>
            </a:fld>
            <a:endParaRPr lang="en-US"/>
          </a:p>
        </p:txBody>
      </p:sp>
      <p:sp>
        <p:nvSpPr>
          <p:cNvPr id="76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3313" y="695325"/>
            <a:ext cx="4649787" cy="3487738"/>
          </a:xfrm>
          <a:ln/>
        </p:spPr>
      </p:sp>
      <p:sp>
        <p:nvSpPr>
          <p:cNvPr id="768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3935" y="4416267"/>
            <a:ext cx="5490131" cy="4184333"/>
          </a:xfrm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5803B7D-B57F-4B00-B600-D66F6CF22CA1}" type="slidenum">
              <a:rPr lang="en-US"/>
              <a:pPr/>
              <a:t>19</a:t>
            </a:fld>
            <a:endParaRPr lang="en-US"/>
          </a:p>
        </p:txBody>
      </p:sp>
      <p:sp>
        <p:nvSpPr>
          <p:cNvPr id="849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3313" y="695325"/>
            <a:ext cx="4649787" cy="3487738"/>
          </a:xfrm>
          <a:ln/>
        </p:spPr>
      </p:sp>
      <p:sp>
        <p:nvSpPr>
          <p:cNvPr id="849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3935" y="4416267"/>
            <a:ext cx="5490131" cy="4184333"/>
          </a:xfrm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10D4081-F2A0-46ED-AB69-024EBDEDE99B}" type="slidenum">
              <a:rPr lang="en-US"/>
              <a:pPr/>
              <a:t>2</a:t>
            </a:fld>
            <a:endParaRPr lang="en-US"/>
          </a:p>
        </p:txBody>
      </p:sp>
      <p:sp>
        <p:nvSpPr>
          <p:cNvPr id="573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3313" y="695325"/>
            <a:ext cx="4649787" cy="3487738"/>
          </a:xfrm>
          <a:ln/>
        </p:spPr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3935" y="4416267"/>
            <a:ext cx="5490131" cy="4184333"/>
          </a:xfrm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6F00573-DF30-4791-B291-782019F6DFE4}" type="slidenum">
              <a:rPr lang="en-US"/>
              <a:pPr/>
              <a:t>20</a:t>
            </a:fld>
            <a:endParaRPr lang="en-US"/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3313" y="695325"/>
            <a:ext cx="4649787" cy="3487738"/>
          </a:xfrm>
          <a:ln/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3935" y="4416267"/>
            <a:ext cx="5490131" cy="4184333"/>
          </a:xfrm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88564AC-8CC9-457C-A9D7-B35B8BA2CF61}" type="slidenum">
              <a:rPr lang="en-US"/>
              <a:pPr/>
              <a:t>21</a:t>
            </a:fld>
            <a:endParaRPr lang="en-US"/>
          </a:p>
        </p:txBody>
      </p:sp>
      <p:sp>
        <p:nvSpPr>
          <p:cNvPr id="860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3313" y="695325"/>
            <a:ext cx="4649787" cy="3487738"/>
          </a:xfrm>
          <a:ln/>
        </p:spPr>
      </p:sp>
      <p:sp>
        <p:nvSpPr>
          <p:cNvPr id="860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3935" y="4416267"/>
            <a:ext cx="5490131" cy="4184333"/>
          </a:xfrm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5CEC14F-95D0-46F3-AA24-A91E27463E64}" type="slidenum">
              <a:rPr lang="en-US"/>
              <a:pPr/>
              <a:t>22</a:t>
            </a:fld>
            <a:endParaRPr lang="en-US"/>
          </a:p>
        </p:txBody>
      </p:sp>
      <p:sp>
        <p:nvSpPr>
          <p:cNvPr id="890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3313" y="695325"/>
            <a:ext cx="4649787" cy="3487738"/>
          </a:xfrm>
          <a:ln/>
        </p:spPr>
      </p:sp>
      <p:sp>
        <p:nvSpPr>
          <p:cNvPr id="890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3935" y="4416267"/>
            <a:ext cx="5490131" cy="4184333"/>
          </a:xfrm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72F2021-6F6A-4D16-800B-BC62C0413E1E}" type="slidenum">
              <a:rPr lang="en-US"/>
              <a:pPr/>
              <a:t>23</a:t>
            </a:fld>
            <a:endParaRPr lang="en-US"/>
          </a:p>
        </p:txBody>
      </p:sp>
      <p:sp>
        <p:nvSpPr>
          <p:cNvPr id="901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3313" y="695325"/>
            <a:ext cx="4649787" cy="3487738"/>
          </a:xfrm>
          <a:ln/>
        </p:spPr>
      </p:sp>
      <p:sp>
        <p:nvSpPr>
          <p:cNvPr id="901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3935" y="4416267"/>
            <a:ext cx="5490131" cy="4184333"/>
          </a:xfrm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7587DD2-36E4-4D0C-9B07-3EB33E555974}" type="slidenum">
              <a:rPr lang="en-US"/>
              <a:pPr/>
              <a:t>24</a:t>
            </a:fld>
            <a:endParaRPr lang="en-US"/>
          </a:p>
        </p:txBody>
      </p:sp>
      <p:sp>
        <p:nvSpPr>
          <p:cNvPr id="911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3313" y="695325"/>
            <a:ext cx="4649787" cy="3487738"/>
          </a:xfrm>
          <a:ln/>
        </p:spPr>
      </p:sp>
      <p:sp>
        <p:nvSpPr>
          <p:cNvPr id="911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3935" y="4416267"/>
            <a:ext cx="5490131" cy="4184333"/>
          </a:xfrm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EC6F765-C6C7-473E-A3A4-4A862ED54E57}" type="slidenum">
              <a:rPr lang="en-US"/>
              <a:pPr/>
              <a:t>25</a:t>
            </a:fld>
            <a:endParaRPr lang="en-US"/>
          </a:p>
        </p:txBody>
      </p:sp>
      <p:sp>
        <p:nvSpPr>
          <p:cNvPr id="921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3313" y="695325"/>
            <a:ext cx="4649787" cy="3487738"/>
          </a:xfrm>
          <a:ln/>
        </p:spPr>
      </p:sp>
      <p:sp>
        <p:nvSpPr>
          <p:cNvPr id="921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3935" y="4416267"/>
            <a:ext cx="5490131" cy="4184333"/>
          </a:xfrm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26FAC69-BE73-4F54-B5F8-CE67381F6522}" type="slidenum">
              <a:rPr lang="en-US"/>
              <a:pPr/>
              <a:t>26</a:t>
            </a:fld>
            <a:endParaRPr lang="en-US"/>
          </a:p>
        </p:txBody>
      </p:sp>
      <p:sp>
        <p:nvSpPr>
          <p:cNvPr id="1054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54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1C5A1E7-B481-411E-86DF-69E8716D0382}" type="slidenum">
              <a:rPr lang="en-US"/>
              <a:pPr/>
              <a:t>27</a:t>
            </a:fld>
            <a:endParaRPr lang="en-US"/>
          </a:p>
        </p:txBody>
      </p:sp>
      <p:sp>
        <p:nvSpPr>
          <p:cNvPr id="1064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65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1C5A1E7-B481-411E-86DF-69E8716D0382}" type="slidenum">
              <a:rPr lang="en-US"/>
              <a:pPr/>
              <a:t>28</a:t>
            </a:fld>
            <a:endParaRPr lang="en-US"/>
          </a:p>
        </p:txBody>
      </p:sp>
      <p:sp>
        <p:nvSpPr>
          <p:cNvPr id="1064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65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B20F891-C9E7-4E29-A97A-263F23C6A62C}" type="slidenum">
              <a:rPr lang="en-US"/>
              <a:pPr/>
              <a:t>3</a:t>
            </a:fld>
            <a:endParaRPr lang="en-US"/>
          </a:p>
        </p:txBody>
      </p:sp>
      <p:sp>
        <p:nvSpPr>
          <p:cNvPr id="583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3313" y="695325"/>
            <a:ext cx="4649787" cy="3487738"/>
          </a:xfrm>
          <a:ln/>
        </p:spPr>
      </p:sp>
      <p:sp>
        <p:nvSpPr>
          <p:cNvPr id="583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3935" y="4416267"/>
            <a:ext cx="5490131" cy="4184333"/>
          </a:xfrm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B20F891-C9E7-4E29-A97A-263F23C6A62C}" type="slidenum">
              <a:rPr lang="en-US"/>
              <a:pPr/>
              <a:t>4</a:t>
            </a:fld>
            <a:endParaRPr lang="en-US"/>
          </a:p>
        </p:txBody>
      </p:sp>
      <p:sp>
        <p:nvSpPr>
          <p:cNvPr id="583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3313" y="695325"/>
            <a:ext cx="4649787" cy="3487738"/>
          </a:xfrm>
          <a:ln/>
        </p:spPr>
      </p:sp>
      <p:sp>
        <p:nvSpPr>
          <p:cNvPr id="583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3935" y="4416267"/>
            <a:ext cx="5490131" cy="4184333"/>
          </a:xfrm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D574CC9-99E6-457B-894A-9F325923BC9E}" type="slidenum">
              <a:rPr lang="en-US"/>
              <a:pPr/>
              <a:t>5</a:t>
            </a:fld>
            <a:endParaRPr lang="en-US"/>
          </a:p>
        </p:txBody>
      </p:sp>
      <p:sp>
        <p:nvSpPr>
          <p:cNvPr id="60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AE4DB0C-54FA-4C2D-BA12-802E3E786646}" type="slidenum">
              <a:rPr lang="en-US"/>
              <a:pPr/>
              <a:t>6</a:t>
            </a:fld>
            <a:endParaRPr lang="en-US"/>
          </a:p>
        </p:txBody>
      </p:sp>
      <p:sp>
        <p:nvSpPr>
          <p:cNvPr id="614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3BDFF9A-3969-4E6E-9A34-AB9D6E9EDAE6}" type="slidenum">
              <a:rPr lang="en-US"/>
              <a:pPr/>
              <a:t>7</a:t>
            </a:fld>
            <a:endParaRPr lang="en-US"/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3313" y="695325"/>
            <a:ext cx="4649787" cy="3487738"/>
          </a:xfr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3935" y="4416267"/>
            <a:ext cx="5490131" cy="4184333"/>
          </a:xfrm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3BDFF9A-3969-4E6E-9A34-AB9D6E9EDAE6}" type="slidenum">
              <a:rPr lang="en-US"/>
              <a:pPr/>
              <a:t>8</a:t>
            </a:fld>
            <a:endParaRPr lang="en-US"/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3313" y="695325"/>
            <a:ext cx="4649787" cy="3487738"/>
          </a:xfr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3935" y="4416267"/>
            <a:ext cx="5490131" cy="4184333"/>
          </a:xfrm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1C5A1E7-B481-411E-86DF-69E8716D0382}" type="slidenum">
              <a:rPr lang="en-US"/>
              <a:pPr/>
              <a:t>9</a:t>
            </a:fld>
            <a:endParaRPr lang="en-US"/>
          </a:p>
        </p:txBody>
      </p:sp>
      <p:sp>
        <p:nvSpPr>
          <p:cNvPr id="1064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65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5BBC359-6FF7-4137-B994-87666C34CF6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0B13FE-6B95-4601-82F3-8BA8198EA96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84AE9A6-92BF-4A52-83C0-7A0D91DCCA6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8515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25305B5-FE30-4F06-8C68-8640EC8F638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40386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57200" y="3938588"/>
            <a:ext cx="40386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DC Drives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583ECF81-D581-499C-A34F-EF0F3058A651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D9BDA8-C953-455F-9EC1-B6B2922725A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4B33537-789A-45EE-9151-C111BFCFC16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1BD483-9238-477F-BCAC-8E64DCDA030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76735D-2D51-4811-85D3-19094C23853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85A96C3-3746-4003-A458-E5BB24ACC01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EBBC9EF-5499-4ACA-8084-6D1C56A0CC6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EC817C0-3456-4BDA-B1D3-7C6797100F6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269BAF2-ACA2-439F-A4AF-CE9949DA80C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 smtClean="0"/>
            </a:lvl1pPr>
          </a:lstStyle>
          <a:p>
            <a:pPr>
              <a:defRPr/>
            </a:pPr>
            <a:fld id="{6D3B04A7-B6B3-426D-AFDD-C4CE7370DF8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0.bin"/><Relationship Id="rId13" Type="http://schemas.openxmlformats.org/officeDocument/2006/relationships/image" Target="../media/image35.wmf"/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32.wmf"/><Relationship Id="rId12" Type="http://schemas.openxmlformats.org/officeDocument/2006/relationships/oleObject" Target="../embeddings/oleObject22.bin"/><Relationship Id="rId2" Type="http://schemas.openxmlformats.org/officeDocument/2006/relationships/slideLayout" Target="../slideLayouts/slideLayout12.xml"/><Relationship Id="rId16" Type="http://schemas.openxmlformats.org/officeDocument/2006/relationships/image" Target="../media/image37.jpeg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19.bin"/><Relationship Id="rId11" Type="http://schemas.openxmlformats.org/officeDocument/2006/relationships/image" Target="../media/image34.wmf"/><Relationship Id="rId5" Type="http://schemas.openxmlformats.org/officeDocument/2006/relationships/image" Target="../media/image31.wmf"/><Relationship Id="rId15" Type="http://schemas.openxmlformats.org/officeDocument/2006/relationships/image" Target="../media/image36.wmf"/><Relationship Id="rId10" Type="http://schemas.openxmlformats.org/officeDocument/2006/relationships/oleObject" Target="../embeddings/oleObject21.bin"/><Relationship Id="rId4" Type="http://schemas.openxmlformats.org/officeDocument/2006/relationships/oleObject" Target="../embeddings/oleObject18.bin"/><Relationship Id="rId9" Type="http://schemas.openxmlformats.org/officeDocument/2006/relationships/image" Target="../media/image33.wmf"/><Relationship Id="rId14" Type="http://schemas.openxmlformats.org/officeDocument/2006/relationships/oleObject" Target="../embeddings/oleObject23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40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39.jpeg"/><Relationship Id="rId5" Type="http://schemas.openxmlformats.org/officeDocument/2006/relationships/image" Target="../media/image38.wmf"/><Relationship Id="rId4" Type="http://schemas.openxmlformats.org/officeDocument/2006/relationships/oleObject" Target="../embeddings/oleObject24.bin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7.bin"/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42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26.bin"/><Relationship Id="rId5" Type="http://schemas.openxmlformats.org/officeDocument/2006/relationships/image" Target="../media/image41.wmf"/><Relationship Id="rId10" Type="http://schemas.openxmlformats.org/officeDocument/2006/relationships/image" Target="../media/image44.jpeg"/><Relationship Id="rId4" Type="http://schemas.openxmlformats.org/officeDocument/2006/relationships/oleObject" Target="../embeddings/oleObject25.bin"/><Relationship Id="rId9" Type="http://schemas.openxmlformats.org/officeDocument/2006/relationships/image" Target="../media/image43.w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0.bin"/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46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29.bin"/><Relationship Id="rId11" Type="http://schemas.openxmlformats.org/officeDocument/2006/relationships/image" Target="../media/image48.wmf"/><Relationship Id="rId5" Type="http://schemas.openxmlformats.org/officeDocument/2006/relationships/image" Target="../media/image45.wmf"/><Relationship Id="rId10" Type="http://schemas.openxmlformats.org/officeDocument/2006/relationships/oleObject" Target="../embeddings/oleObject31.bin"/><Relationship Id="rId4" Type="http://schemas.openxmlformats.org/officeDocument/2006/relationships/oleObject" Target="../embeddings/oleObject28.bin"/><Relationship Id="rId9" Type="http://schemas.openxmlformats.org/officeDocument/2006/relationships/image" Target="../media/image47.w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jpeg"/><Relationship Id="rId3" Type="http://schemas.openxmlformats.org/officeDocument/2006/relationships/notesSlide" Target="../notesSlides/notesSlide14.xml"/><Relationship Id="rId7" Type="http://schemas.openxmlformats.org/officeDocument/2006/relationships/image" Target="../media/image50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33.bin"/><Relationship Id="rId5" Type="http://schemas.openxmlformats.org/officeDocument/2006/relationships/image" Target="../media/image49.wmf"/><Relationship Id="rId4" Type="http://schemas.openxmlformats.org/officeDocument/2006/relationships/oleObject" Target="../embeddings/oleObject32.bin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7" Type="http://schemas.openxmlformats.org/officeDocument/2006/relationships/image" Target="../media/image55.wmf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35.bin"/><Relationship Id="rId5" Type="http://schemas.openxmlformats.org/officeDocument/2006/relationships/image" Target="../media/image54.wmf"/><Relationship Id="rId4" Type="http://schemas.openxmlformats.org/officeDocument/2006/relationships/oleObject" Target="../embeddings/oleObject34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1.vml"/><Relationship Id="rId5" Type="http://schemas.openxmlformats.org/officeDocument/2006/relationships/image" Target="../media/image56.wmf"/><Relationship Id="rId4" Type="http://schemas.openxmlformats.org/officeDocument/2006/relationships/oleObject" Target="../embeddings/oleObject36.bin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jpeg"/><Relationship Id="rId3" Type="http://schemas.openxmlformats.org/officeDocument/2006/relationships/notesSlide" Target="../notesSlides/notesSlide18.xml"/><Relationship Id="rId7" Type="http://schemas.openxmlformats.org/officeDocument/2006/relationships/image" Target="../media/image58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6" Type="http://schemas.openxmlformats.org/officeDocument/2006/relationships/oleObject" Target="../embeddings/oleObject38.bin"/><Relationship Id="rId5" Type="http://schemas.openxmlformats.org/officeDocument/2006/relationships/image" Target="../media/image57.wmf"/><Relationship Id="rId4" Type="http://schemas.openxmlformats.org/officeDocument/2006/relationships/oleObject" Target="../embeddings/oleObject37.bin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1.bin"/><Relationship Id="rId13" Type="http://schemas.openxmlformats.org/officeDocument/2006/relationships/image" Target="../media/image64.wmf"/><Relationship Id="rId18" Type="http://schemas.openxmlformats.org/officeDocument/2006/relationships/image" Target="../media/image66.wmf"/><Relationship Id="rId3" Type="http://schemas.openxmlformats.org/officeDocument/2006/relationships/notesSlide" Target="../notesSlides/notesSlide20.xml"/><Relationship Id="rId7" Type="http://schemas.openxmlformats.org/officeDocument/2006/relationships/image" Target="../media/image61.wmf"/><Relationship Id="rId12" Type="http://schemas.openxmlformats.org/officeDocument/2006/relationships/oleObject" Target="../embeddings/oleObject43.bin"/><Relationship Id="rId17" Type="http://schemas.openxmlformats.org/officeDocument/2006/relationships/oleObject" Target="../embeddings/oleObject45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68.jpeg"/><Relationship Id="rId20" Type="http://schemas.openxmlformats.org/officeDocument/2006/relationships/image" Target="../media/image67.wmf"/><Relationship Id="rId1" Type="http://schemas.openxmlformats.org/officeDocument/2006/relationships/vmlDrawing" Target="../drawings/vmlDrawing13.vml"/><Relationship Id="rId6" Type="http://schemas.openxmlformats.org/officeDocument/2006/relationships/oleObject" Target="../embeddings/oleObject40.bin"/><Relationship Id="rId11" Type="http://schemas.openxmlformats.org/officeDocument/2006/relationships/image" Target="../media/image63.wmf"/><Relationship Id="rId5" Type="http://schemas.openxmlformats.org/officeDocument/2006/relationships/image" Target="../media/image60.wmf"/><Relationship Id="rId15" Type="http://schemas.openxmlformats.org/officeDocument/2006/relationships/image" Target="../media/image65.wmf"/><Relationship Id="rId10" Type="http://schemas.openxmlformats.org/officeDocument/2006/relationships/oleObject" Target="../embeddings/oleObject42.bin"/><Relationship Id="rId19" Type="http://schemas.openxmlformats.org/officeDocument/2006/relationships/oleObject" Target="../embeddings/oleObject46.bin"/><Relationship Id="rId4" Type="http://schemas.openxmlformats.org/officeDocument/2006/relationships/oleObject" Target="../embeddings/oleObject39.bin"/><Relationship Id="rId9" Type="http://schemas.openxmlformats.org/officeDocument/2006/relationships/image" Target="../media/image62.wmf"/><Relationship Id="rId14" Type="http://schemas.openxmlformats.org/officeDocument/2006/relationships/oleObject" Target="../embeddings/oleObject44.bin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9.bin"/><Relationship Id="rId13" Type="http://schemas.openxmlformats.org/officeDocument/2006/relationships/image" Target="../media/image73.wmf"/><Relationship Id="rId3" Type="http://schemas.openxmlformats.org/officeDocument/2006/relationships/notesSlide" Target="../notesSlides/notesSlide21.xml"/><Relationship Id="rId7" Type="http://schemas.openxmlformats.org/officeDocument/2006/relationships/image" Target="../media/image70.wmf"/><Relationship Id="rId12" Type="http://schemas.openxmlformats.org/officeDocument/2006/relationships/oleObject" Target="../embeddings/oleObject5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6" Type="http://schemas.openxmlformats.org/officeDocument/2006/relationships/oleObject" Target="../embeddings/oleObject48.bin"/><Relationship Id="rId11" Type="http://schemas.openxmlformats.org/officeDocument/2006/relationships/image" Target="../media/image72.wmf"/><Relationship Id="rId5" Type="http://schemas.openxmlformats.org/officeDocument/2006/relationships/image" Target="../media/image69.wmf"/><Relationship Id="rId10" Type="http://schemas.openxmlformats.org/officeDocument/2006/relationships/oleObject" Target="../embeddings/oleObject50.bin"/><Relationship Id="rId4" Type="http://schemas.openxmlformats.org/officeDocument/2006/relationships/oleObject" Target="../embeddings/oleObject47.bin"/><Relationship Id="rId9" Type="http://schemas.openxmlformats.org/officeDocument/2006/relationships/image" Target="../media/image71.w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3.bin"/><Relationship Id="rId13" Type="http://schemas.openxmlformats.org/officeDocument/2006/relationships/image" Target="../media/image83.wmf"/><Relationship Id="rId3" Type="http://schemas.openxmlformats.org/officeDocument/2006/relationships/notesSlide" Target="../notesSlides/notesSlide27.xml"/><Relationship Id="rId7" Type="http://schemas.openxmlformats.org/officeDocument/2006/relationships/image" Target="../media/image51.jpeg"/><Relationship Id="rId12" Type="http://schemas.openxmlformats.org/officeDocument/2006/relationships/oleObject" Target="../embeddings/oleObject5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80.wmf"/><Relationship Id="rId11" Type="http://schemas.openxmlformats.org/officeDocument/2006/relationships/image" Target="../media/image82.wmf"/><Relationship Id="rId5" Type="http://schemas.openxmlformats.org/officeDocument/2006/relationships/oleObject" Target="../embeddings/oleObject52.bin"/><Relationship Id="rId10" Type="http://schemas.openxmlformats.org/officeDocument/2006/relationships/oleObject" Target="../embeddings/oleObject54.bin"/><Relationship Id="rId4" Type="http://schemas.openxmlformats.org/officeDocument/2006/relationships/image" Target="../media/image84.png"/><Relationship Id="rId9" Type="http://schemas.openxmlformats.org/officeDocument/2006/relationships/image" Target="../media/image81.w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e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13" Type="http://schemas.openxmlformats.org/officeDocument/2006/relationships/image" Target="../media/image13.wmf"/><Relationship Id="rId18" Type="http://schemas.openxmlformats.org/officeDocument/2006/relationships/oleObject" Target="../embeddings/oleObject8.bin"/><Relationship Id="rId26" Type="http://schemas.openxmlformats.org/officeDocument/2006/relationships/oleObject" Target="../embeddings/oleObject11.bin"/><Relationship Id="rId3" Type="http://schemas.openxmlformats.org/officeDocument/2006/relationships/notesSlide" Target="../notesSlides/notesSlide5.xml"/><Relationship Id="rId21" Type="http://schemas.openxmlformats.org/officeDocument/2006/relationships/image" Target="../media/image17.wmf"/><Relationship Id="rId7" Type="http://schemas.openxmlformats.org/officeDocument/2006/relationships/image" Target="../media/image10.wmf"/><Relationship Id="rId12" Type="http://schemas.openxmlformats.org/officeDocument/2006/relationships/oleObject" Target="../embeddings/oleObject5.bin"/><Relationship Id="rId17" Type="http://schemas.openxmlformats.org/officeDocument/2006/relationships/image" Target="../media/image15.wmf"/><Relationship Id="rId25" Type="http://schemas.openxmlformats.org/officeDocument/2006/relationships/image" Target="../media/image21.jpeg"/><Relationship Id="rId2" Type="http://schemas.openxmlformats.org/officeDocument/2006/relationships/slideLayout" Target="../slideLayouts/slideLayout12.xml"/><Relationship Id="rId16" Type="http://schemas.openxmlformats.org/officeDocument/2006/relationships/oleObject" Target="../embeddings/oleObject7.bin"/><Relationship Id="rId20" Type="http://schemas.openxmlformats.org/officeDocument/2006/relationships/oleObject" Target="../embeddings/oleObject9.bin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11" Type="http://schemas.openxmlformats.org/officeDocument/2006/relationships/image" Target="../media/image12.wmf"/><Relationship Id="rId24" Type="http://schemas.openxmlformats.org/officeDocument/2006/relationships/image" Target="../media/image20.jpeg"/><Relationship Id="rId5" Type="http://schemas.openxmlformats.org/officeDocument/2006/relationships/image" Target="../media/image9.wmf"/><Relationship Id="rId15" Type="http://schemas.openxmlformats.org/officeDocument/2006/relationships/image" Target="../media/image14.wmf"/><Relationship Id="rId23" Type="http://schemas.openxmlformats.org/officeDocument/2006/relationships/image" Target="../media/image18.wmf"/><Relationship Id="rId10" Type="http://schemas.openxmlformats.org/officeDocument/2006/relationships/oleObject" Target="../embeddings/oleObject4.bin"/><Relationship Id="rId19" Type="http://schemas.openxmlformats.org/officeDocument/2006/relationships/image" Target="../media/image16.wmf"/><Relationship Id="rId4" Type="http://schemas.openxmlformats.org/officeDocument/2006/relationships/oleObject" Target="../embeddings/oleObject1.bin"/><Relationship Id="rId9" Type="http://schemas.openxmlformats.org/officeDocument/2006/relationships/image" Target="../media/image11.wmf"/><Relationship Id="rId14" Type="http://schemas.openxmlformats.org/officeDocument/2006/relationships/oleObject" Target="../embeddings/oleObject6.bin"/><Relationship Id="rId22" Type="http://schemas.openxmlformats.org/officeDocument/2006/relationships/oleObject" Target="../embeddings/oleObject10.bin"/><Relationship Id="rId27" Type="http://schemas.openxmlformats.org/officeDocument/2006/relationships/image" Target="../media/image19.w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4.bin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23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13.bin"/><Relationship Id="rId5" Type="http://schemas.openxmlformats.org/officeDocument/2006/relationships/image" Target="../media/image22.wmf"/><Relationship Id="rId4" Type="http://schemas.openxmlformats.org/officeDocument/2006/relationships/oleObject" Target="../embeddings/oleObject12.bin"/><Relationship Id="rId9" Type="http://schemas.openxmlformats.org/officeDocument/2006/relationships/image" Target="../media/image24.w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25.wmf"/><Relationship Id="rId5" Type="http://schemas.openxmlformats.org/officeDocument/2006/relationships/oleObject" Target="../embeddings/oleObject15.bin"/><Relationship Id="rId4" Type="http://schemas.openxmlformats.org/officeDocument/2006/relationships/image" Target="../media/image2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eg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29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17.bin"/><Relationship Id="rId5" Type="http://schemas.openxmlformats.org/officeDocument/2006/relationships/image" Target="../media/image28.wmf"/><Relationship Id="rId4" Type="http://schemas.openxmlformats.org/officeDocument/2006/relationships/oleObject" Target="../embeddings/oleObject16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</a:blip>
          <a:srcRect/>
          <a:stretch>
            <a:fillRect l="25000" t="5000" r="25000" b="7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666E7F-D373-4316-B950-99407241F5B5}" type="slidenum">
              <a:rPr lang="en-US"/>
              <a:pPr/>
              <a:t>1</a:t>
            </a:fld>
            <a:endParaRPr lang="en-US"/>
          </a:p>
        </p:txBody>
      </p:sp>
      <p:sp>
        <p:nvSpPr>
          <p:cNvPr id="105554" name="Rectangle 82"/>
          <p:cNvSpPr>
            <a:spLocks noGrp="1" noChangeArrowheads="1"/>
          </p:cNvSpPr>
          <p:nvPr>
            <p:ph type="title"/>
          </p:nvPr>
        </p:nvSpPr>
        <p:spPr>
          <a:xfrm>
            <a:off x="381000" y="2209800"/>
            <a:ext cx="8229600" cy="2590800"/>
          </a:xfrm>
          <a:noFill/>
          <a:ln/>
        </p:spPr>
        <p:txBody>
          <a:bodyPr/>
          <a:lstStyle/>
          <a:p>
            <a:pPr eaLnBrk="1" hangingPunct="1"/>
            <a:r>
              <a:rPr lang="en-US" sz="3600" dirty="0" smtClean="0"/>
              <a:t>ECE 419/619</a:t>
            </a:r>
            <a:br>
              <a:rPr lang="en-US" sz="3600" dirty="0" smtClean="0"/>
            </a:br>
            <a:r>
              <a:rPr lang="en-US" sz="3600" dirty="0" smtClean="0"/>
              <a:t>Electric Machines and Drives</a:t>
            </a:r>
            <a:r>
              <a:rPr lang="en-US" sz="3600" dirty="0"/>
              <a:t/>
            </a:r>
            <a:br>
              <a:rPr lang="en-US" sz="3600" dirty="0"/>
            </a:br>
            <a:r>
              <a:rPr lang="en-US" sz="3600" dirty="0"/>
              <a:t/>
            </a:r>
            <a:br>
              <a:rPr lang="en-US" sz="3600" dirty="0"/>
            </a:br>
            <a:r>
              <a:rPr lang="en-US" sz="3600" dirty="0" smtClean="0"/>
              <a:t>Permanent-Magnet</a:t>
            </a:r>
            <a:br>
              <a:rPr lang="en-US" sz="3600" dirty="0" smtClean="0"/>
            </a:br>
            <a:r>
              <a:rPr lang="en-US" sz="3600" dirty="0" smtClean="0"/>
              <a:t>Synchronous Machines</a:t>
            </a:r>
            <a:endParaRPr lang="en-US" sz="3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4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DFE73A83-C199-4500-ACEF-8C6C4DA46E90}" type="slidenum">
              <a:rPr lang="en-US"/>
              <a:pPr/>
              <a:t>10</a:t>
            </a:fld>
            <a:endParaRPr lang="en-US"/>
          </a:p>
        </p:txBody>
      </p:sp>
      <p:graphicFrame>
        <p:nvGraphicFramePr>
          <p:cNvPr id="4098" name="Object 18"/>
          <p:cNvGraphicFramePr>
            <a:graphicFrameLocks noChangeAspect="1"/>
          </p:cNvGraphicFramePr>
          <p:nvPr/>
        </p:nvGraphicFramePr>
        <p:xfrm>
          <a:off x="4249738" y="1905000"/>
          <a:ext cx="163195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4" name="Equation" r:id="rId4" imgW="977900" imgH="228600" progId="Equation.3">
                  <p:embed/>
                </p:oleObj>
              </mc:Choice>
              <mc:Fallback>
                <p:oleObj name="Equation" r:id="rId4" imgW="977900" imgH="228600" progId="Equation.3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49738" y="1905000"/>
                        <a:ext cx="1631950" cy="381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99" name="Object 17"/>
          <p:cNvGraphicFramePr>
            <a:graphicFrameLocks noChangeAspect="1"/>
          </p:cNvGraphicFramePr>
          <p:nvPr/>
        </p:nvGraphicFramePr>
        <p:xfrm>
          <a:off x="4249738" y="2438400"/>
          <a:ext cx="319087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5" name="Equation" r:id="rId6" imgW="190440" imgH="228600" progId="Equation.3">
                  <p:embed/>
                </p:oleObj>
              </mc:Choice>
              <mc:Fallback>
                <p:oleObj name="Equation" r:id="rId6" imgW="190440" imgH="228600" progId="Equation.3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49738" y="2438400"/>
                        <a:ext cx="319087" cy="381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00" name="Object 16"/>
          <p:cNvGraphicFramePr>
            <a:graphicFrameLocks noChangeAspect="1"/>
          </p:cNvGraphicFramePr>
          <p:nvPr/>
        </p:nvGraphicFramePr>
        <p:xfrm>
          <a:off x="4249738" y="3048000"/>
          <a:ext cx="403225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6" name="Equation" r:id="rId8" imgW="241300" imgH="228600" progId="Equation.3">
                  <p:embed/>
                </p:oleObj>
              </mc:Choice>
              <mc:Fallback>
                <p:oleObj name="Equation" r:id="rId8" imgW="241300" imgH="228600" progId="Equation.3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49738" y="3048000"/>
                        <a:ext cx="403225" cy="381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01" name="Object 15"/>
          <p:cNvGraphicFramePr>
            <a:graphicFrameLocks noChangeAspect="1"/>
          </p:cNvGraphicFramePr>
          <p:nvPr/>
        </p:nvGraphicFramePr>
        <p:xfrm>
          <a:off x="714375" y="4876800"/>
          <a:ext cx="3095625" cy="658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7" name="Equation" r:id="rId10" imgW="1854000" imgH="393480" progId="Equation.DSMT4">
                  <p:embed/>
                </p:oleObj>
              </mc:Choice>
              <mc:Fallback>
                <p:oleObj name="Equation" r:id="rId10" imgW="1854000" imgH="393480" progId="Equation.DSMT4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4375" y="4876800"/>
                        <a:ext cx="3095625" cy="6588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02" name="Object 13"/>
          <p:cNvGraphicFramePr>
            <a:graphicFrameLocks noChangeAspect="1"/>
          </p:cNvGraphicFramePr>
          <p:nvPr/>
        </p:nvGraphicFramePr>
        <p:xfrm>
          <a:off x="4038600" y="5486400"/>
          <a:ext cx="3032125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8" name="Equation" r:id="rId12" imgW="1816100" imgH="228600" progId="Equation.3">
                  <p:embed/>
                </p:oleObj>
              </mc:Choice>
              <mc:Fallback>
                <p:oleObj name="Equation" r:id="rId12" imgW="1816100" imgH="228600" progId="Equation.3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38600" y="5486400"/>
                        <a:ext cx="3032125" cy="381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03" name="Object 12"/>
          <p:cNvGraphicFramePr>
            <a:graphicFrameLocks noChangeAspect="1"/>
          </p:cNvGraphicFramePr>
          <p:nvPr/>
        </p:nvGraphicFramePr>
        <p:xfrm>
          <a:off x="1271588" y="5972175"/>
          <a:ext cx="4960937" cy="657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9" name="Equation" r:id="rId14" imgW="2971800" imgH="393700" progId="Equation.3">
                  <p:embed/>
                </p:oleObj>
              </mc:Choice>
              <mc:Fallback>
                <p:oleObj name="Equation" r:id="rId14" imgW="2971800" imgH="393700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71588" y="5972175"/>
                        <a:ext cx="4960937" cy="6572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05" name="Text Box 26"/>
          <p:cNvSpPr txBox="1">
            <a:spLocks noChangeArrowheads="1"/>
          </p:cNvSpPr>
          <p:nvPr/>
        </p:nvSpPr>
        <p:spPr bwMode="auto">
          <a:xfrm>
            <a:off x="4630738" y="2362200"/>
            <a:ext cx="365283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- stator leakage inductance (H)</a:t>
            </a:r>
          </a:p>
        </p:txBody>
      </p:sp>
      <p:sp>
        <p:nvSpPr>
          <p:cNvPr id="4106" name="Text Box 27"/>
          <p:cNvSpPr txBox="1">
            <a:spLocks noChangeArrowheads="1"/>
          </p:cNvSpPr>
          <p:nvPr/>
        </p:nvSpPr>
        <p:spPr bwMode="auto">
          <a:xfrm>
            <a:off x="4630738" y="2971800"/>
            <a:ext cx="4132262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Tx/>
              <a:buChar char="-"/>
            </a:pPr>
            <a:r>
              <a:rPr lang="en-US"/>
              <a:t> stator magnetizing inductance (H)</a:t>
            </a:r>
          </a:p>
        </p:txBody>
      </p:sp>
      <p:sp>
        <p:nvSpPr>
          <p:cNvPr id="4107" name="Rectangle 28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152400"/>
            <a:ext cx="8229600" cy="639763"/>
          </a:xfrm>
        </p:spPr>
        <p:txBody>
          <a:bodyPr/>
          <a:lstStyle/>
          <a:p>
            <a:pPr eaLnBrk="1" hangingPunct="1"/>
            <a:r>
              <a:rPr lang="en-US" sz="3200" smtClean="0"/>
              <a:t>Inductance Terms</a:t>
            </a:r>
          </a:p>
        </p:txBody>
      </p:sp>
      <p:sp>
        <p:nvSpPr>
          <p:cNvPr id="4108" name="Text Box 30"/>
          <p:cNvSpPr txBox="1">
            <a:spLocks noChangeArrowheads="1"/>
          </p:cNvSpPr>
          <p:nvPr/>
        </p:nvSpPr>
        <p:spPr bwMode="auto">
          <a:xfrm>
            <a:off x="228600" y="762000"/>
            <a:ext cx="487184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/>
              <a:t>consider a current in the </a:t>
            </a:r>
            <a:r>
              <a:rPr lang="en-US" i="1" dirty="0" smtClean="0"/>
              <a:t>a</a:t>
            </a:r>
            <a:r>
              <a:rPr lang="en-US" dirty="0" smtClean="0"/>
              <a:t>-phase winding</a:t>
            </a:r>
            <a:endParaRPr lang="en-US" dirty="0"/>
          </a:p>
        </p:txBody>
      </p:sp>
      <p:sp>
        <p:nvSpPr>
          <p:cNvPr id="4109" name="Text Box 31"/>
          <p:cNvSpPr txBox="1">
            <a:spLocks noChangeArrowheads="1"/>
          </p:cNvSpPr>
          <p:nvPr/>
        </p:nvSpPr>
        <p:spPr bwMode="auto">
          <a:xfrm>
            <a:off x="4021138" y="1447800"/>
            <a:ext cx="2438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/>
              <a:t>self inductance </a:t>
            </a:r>
            <a:r>
              <a:rPr lang="en-US" i="1" dirty="0" err="1"/>
              <a:t>L</a:t>
            </a:r>
            <a:r>
              <a:rPr lang="en-US" i="1" baseline="-25000" dirty="0" err="1"/>
              <a:t>asas</a:t>
            </a:r>
            <a:endParaRPr lang="en-US" i="1" baseline="-25000" dirty="0"/>
          </a:p>
        </p:txBody>
      </p:sp>
      <p:sp>
        <p:nvSpPr>
          <p:cNvPr id="4110" name="Text Box 32"/>
          <p:cNvSpPr txBox="1">
            <a:spLocks noChangeArrowheads="1"/>
          </p:cNvSpPr>
          <p:nvPr/>
        </p:nvSpPr>
        <p:spPr bwMode="auto">
          <a:xfrm>
            <a:off x="381000" y="4495800"/>
            <a:ext cx="778827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mutual inductance </a:t>
            </a:r>
            <a:r>
              <a:rPr lang="en-US" i="1"/>
              <a:t>L</a:t>
            </a:r>
            <a:r>
              <a:rPr lang="en-US" i="1" baseline="-25000"/>
              <a:t>asbs</a:t>
            </a:r>
            <a:r>
              <a:rPr lang="en-US"/>
              <a:t> (determines the component of </a:t>
            </a:r>
            <a:r>
              <a:rPr lang="en-US" i="1">
                <a:latin typeface="Symbol" pitchFamily="18" charset="2"/>
              </a:rPr>
              <a:t>l</a:t>
            </a:r>
            <a:r>
              <a:rPr lang="en-US" i="1" baseline="-25000"/>
              <a:t>as</a:t>
            </a:r>
            <a:r>
              <a:rPr lang="en-US"/>
              <a:t> due to </a:t>
            </a:r>
            <a:r>
              <a:rPr lang="en-US" i="1"/>
              <a:t>i</a:t>
            </a:r>
            <a:r>
              <a:rPr lang="en-US" i="1" baseline="-25000"/>
              <a:t>bs</a:t>
            </a:r>
            <a:r>
              <a:rPr lang="en-US"/>
              <a:t>)</a:t>
            </a:r>
          </a:p>
        </p:txBody>
      </p:sp>
      <p:sp>
        <p:nvSpPr>
          <p:cNvPr id="4111" name="Text Box 33"/>
          <p:cNvSpPr txBox="1">
            <a:spLocks noChangeArrowheads="1"/>
          </p:cNvSpPr>
          <p:nvPr/>
        </p:nvSpPr>
        <p:spPr bwMode="auto">
          <a:xfrm>
            <a:off x="304800" y="5410200"/>
            <a:ext cx="33020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remaining inductance terms</a:t>
            </a:r>
          </a:p>
        </p:txBody>
      </p:sp>
      <p:pic>
        <p:nvPicPr>
          <p:cNvPr id="17" name="Picture 16" descr="PMSM Figures..jpg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533400" y="1219200"/>
            <a:ext cx="3090672" cy="311993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A263E508-F218-4DEC-AEA3-C61ADB505768}" type="slidenum">
              <a:rPr lang="en-US"/>
              <a:pPr/>
              <a:t>11</a:t>
            </a:fld>
            <a:endParaRPr lang="en-US"/>
          </a:p>
        </p:txBody>
      </p:sp>
      <p:sp>
        <p:nvSpPr>
          <p:cNvPr id="5124" name="Rectangle 5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/>
          <a:lstStyle/>
          <a:p>
            <a:pPr eaLnBrk="1" hangingPunct="1"/>
            <a:r>
              <a:rPr lang="en-US" sz="3200" smtClean="0"/>
              <a:t>Inductance Related to Machine Dimensions</a:t>
            </a:r>
          </a:p>
        </p:txBody>
      </p:sp>
      <p:graphicFrame>
        <p:nvGraphicFramePr>
          <p:cNvPr id="5122" name="Object 11"/>
          <p:cNvGraphicFramePr>
            <a:graphicFrameLocks noChangeAspect="1"/>
          </p:cNvGraphicFramePr>
          <p:nvPr/>
        </p:nvGraphicFramePr>
        <p:xfrm>
          <a:off x="1362075" y="1905000"/>
          <a:ext cx="2163763" cy="784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3" name="Equation" r:id="rId4" imgW="1295280" imgH="469800" progId="Equation.DSMT4">
                  <p:embed/>
                </p:oleObj>
              </mc:Choice>
              <mc:Fallback>
                <p:oleObj name="Equation" r:id="rId4" imgW="1295280" imgH="469800" progId="Equation.DSMT4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62075" y="1905000"/>
                        <a:ext cx="2163763" cy="7842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125" name="Picture 14" descr="stator-hit-l150g-1200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724400" y="1219200"/>
            <a:ext cx="3886200" cy="2914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6" name="Picture 16" descr="SlottedMotor2D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219200" y="3048000"/>
            <a:ext cx="3276600" cy="3213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 Box 31"/>
          <p:cNvSpPr txBox="1">
            <a:spLocks noChangeArrowheads="1"/>
          </p:cNvSpPr>
          <p:nvPr/>
        </p:nvSpPr>
        <p:spPr bwMode="auto">
          <a:xfrm>
            <a:off x="1295400" y="1371600"/>
            <a:ext cx="2048959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 smtClean="0"/>
              <a:t>From Chapter 1</a:t>
            </a:r>
            <a:endParaRPr lang="en-US" i="1" baseline="-25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9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A083F608-050B-4EA3-BAAC-C5EBDCCE2EED}" type="slidenum">
              <a:rPr lang="en-US"/>
              <a:pPr/>
              <a:t>12</a:t>
            </a:fld>
            <a:endParaRPr lang="en-US"/>
          </a:p>
        </p:txBody>
      </p:sp>
      <p:graphicFrame>
        <p:nvGraphicFramePr>
          <p:cNvPr id="6146" name="Object 7"/>
          <p:cNvGraphicFramePr>
            <a:graphicFrameLocks noChangeAspect="1"/>
          </p:cNvGraphicFramePr>
          <p:nvPr/>
        </p:nvGraphicFramePr>
        <p:xfrm>
          <a:off x="5562600" y="4343400"/>
          <a:ext cx="1760538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9" name="Equation" r:id="rId4" imgW="1054080" imgH="228600" progId="Equation.3">
                  <p:embed/>
                </p:oleObj>
              </mc:Choice>
              <mc:Fallback>
                <p:oleObj name="Equation" r:id="rId4" imgW="1054080" imgH="2286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62600" y="4343400"/>
                        <a:ext cx="1760538" cy="381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47" name="Object 6"/>
          <p:cNvGraphicFramePr>
            <a:graphicFrameLocks noChangeAspect="1"/>
          </p:cNvGraphicFramePr>
          <p:nvPr/>
        </p:nvGraphicFramePr>
        <p:xfrm>
          <a:off x="5486400" y="4953000"/>
          <a:ext cx="2395538" cy="720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0" name="Equation" r:id="rId6" imgW="1434960" imgH="431640" progId="Equation.3">
                  <p:embed/>
                </p:oleObj>
              </mc:Choice>
              <mc:Fallback>
                <p:oleObj name="Equation" r:id="rId6" imgW="1434960" imgH="43164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86400" y="4953000"/>
                        <a:ext cx="2395538" cy="7207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48" name="Object 5"/>
          <p:cNvGraphicFramePr>
            <a:graphicFrameLocks noChangeAspect="1"/>
          </p:cNvGraphicFramePr>
          <p:nvPr/>
        </p:nvGraphicFramePr>
        <p:xfrm>
          <a:off x="5486400" y="5791200"/>
          <a:ext cx="2395538" cy="720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1" name="Equation" r:id="rId8" imgW="1434960" imgH="431640" progId="Equation.3">
                  <p:embed/>
                </p:oleObj>
              </mc:Choice>
              <mc:Fallback>
                <p:oleObj name="Equation" r:id="rId8" imgW="1434960" imgH="43164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86400" y="5791200"/>
                        <a:ext cx="2395538" cy="7207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50" name="Rectangle 11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/>
          <a:lstStyle/>
          <a:p>
            <a:pPr eaLnBrk="1" hangingPunct="1"/>
            <a:r>
              <a:rPr lang="en-US" sz="3200" smtClean="0"/>
              <a:t>Magnet Flux</a:t>
            </a:r>
          </a:p>
        </p:txBody>
      </p:sp>
      <p:sp>
        <p:nvSpPr>
          <p:cNvPr id="6151" name="Text Box 12"/>
          <p:cNvSpPr txBox="1">
            <a:spLocks noChangeArrowheads="1"/>
          </p:cNvSpPr>
          <p:nvPr/>
        </p:nvSpPr>
        <p:spPr bwMode="auto">
          <a:xfrm>
            <a:off x="533400" y="990600"/>
            <a:ext cx="3697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magnet flux linking the </a:t>
            </a:r>
            <a:r>
              <a:rPr lang="en-US" i="1"/>
              <a:t>a</a:t>
            </a:r>
            <a:r>
              <a:rPr lang="en-US"/>
              <a:t>-phase</a:t>
            </a:r>
          </a:p>
        </p:txBody>
      </p:sp>
      <p:sp>
        <p:nvSpPr>
          <p:cNvPr id="6152" name="Text Box 13"/>
          <p:cNvSpPr txBox="1">
            <a:spLocks noChangeArrowheads="1"/>
          </p:cNvSpPr>
          <p:nvPr/>
        </p:nvSpPr>
        <p:spPr bwMode="auto">
          <a:xfrm>
            <a:off x="609600" y="5181600"/>
            <a:ext cx="44719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magnet flux linking the </a:t>
            </a:r>
            <a:r>
              <a:rPr lang="en-US" i="1"/>
              <a:t>b</a:t>
            </a:r>
            <a:r>
              <a:rPr lang="en-US"/>
              <a:t>- and </a:t>
            </a:r>
            <a:r>
              <a:rPr lang="en-US" i="1"/>
              <a:t>c</a:t>
            </a:r>
            <a:r>
              <a:rPr lang="en-US"/>
              <a:t>-phase</a:t>
            </a:r>
          </a:p>
        </p:txBody>
      </p:sp>
      <p:pic>
        <p:nvPicPr>
          <p:cNvPr id="11" name="Picture 10" descr="PMSM Figures..jpg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85800" y="1465478"/>
            <a:ext cx="3806342" cy="363992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4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4F70CE77-B9A5-4299-9C83-15455FC927B4}" type="slidenum">
              <a:rPr lang="en-US"/>
              <a:pPr/>
              <a:t>13</a:t>
            </a:fld>
            <a:endParaRPr lang="en-US"/>
          </a:p>
        </p:txBody>
      </p:sp>
      <p:graphicFrame>
        <p:nvGraphicFramePr>
          <p:cNvPr id="7170" name="Object 2"/>
          <p:cNvGraphicFramePr>
            <a:graphicFrameLocks noChangeAspect="1"/>
          </p:cNvGraphicFramePr>
          <p:nvPr/>
        </p:nvGraphicFramePr>
        <p:xfrm>
          <a:off x="1676400" y="1752600"/>
          <a:ext cx="1652588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4" name="Equation" r:id="rId4" imgW="990360" imgH="228600" progId="Equation.3">
                  <p:embed/>
                </p:oleObj>
              </mc:Choice>
              <mc:Fallback>
                <p:oleObj name="Equation" r:id="rId4" imgW="990360" imgH="22860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6400" y="1752600"/>
                        <a:ext cx="1652588" cy="381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71" name="Object 3"/>
          <p:cNvGraphicFramePr>
            <a:graphicFrameLocks noChangeAspect="1"/>
          </p:cNvGraphicFramePr>
          <p:nvPr/>
        </p:nvGraphicFramePr>
        <p:xfrm>
          <a:off x="1687513" y="2286000"/>
          <a:ext cx="1652587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5" name="Equation" r:id="rId6" imgW="990360" imgH="228600" progId="Equation.3">
                  <p:embed/>
                </p:oleObj>
              </mc:Choice>
              <mc:Fallback>
                <p:oleObj name="Equation" r:id="rId6" imgW="990360" imgH="2286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87513" y="2286000"/>
                        <a:ext cx="1652587" cy="381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72" name="Object 4"/>
          <p:cNvGraphicFramePr>
            <a:graphicFrameLocks noChangeAspect="1"/>
          </p:cNvGraphicFramePr>
          <p:nvPr/>
        </p:nvGraphicFramePr>
        <p:xfrm>
          <a:off x="1708150" y="2819400"/>
          <a:ext cx="163195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6" name="Equation" r:id="rId8" imgW="977760" imgH="228600" progId="Equation.3">
                  <p:embed/>
                </p:oleObj>
              </mc:Choice>
              <mc:Fallback>
                <p:oleObj name="Equation" r:id="rId8" imgW="977760" imgH="2286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08150" y="2819400"/>
                        <a:ext cx="1631950" cy="381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75" name="Rectangle 5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/>
          <a:lstStyle/>
          <a:p>
            <a:pPr eaLnBrk="1" hangingPunct="1"/>
            <a:r>
              <a:rPr lang="en-US" sz="3200" smtClean="0">
                <a:solidFill>
                  <a:schemeClr val="tx1"/>
                </a:solidFill>
              </a:rPr>
              <a:t>PMSM Equations</a:t>
            </a:r>
          </a:p>
        </p:txBody>
      </p:sp>
      <p:sp>
        <p:nvSpPr>
          <p:cNvPr id="7176" name="Text Box 6"/>
          <p:cNvSpPr txBox="1">
            <a:spLocks noChangeArrowheads="1"/>
          </p:cNvSpPr>
          <p:nvPr/>
        </p:nvSpPr>
        <p:spPr bwMode="auto">
          <a:xfrm>
            <a:off x="974725" y="1230313"/>
            <a:ext cx="268446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machine coil variables</a:t>
            </a:r>
          </a:p>
        </p:txBody>
      </p:sp>
      <p:sp>
        <p:nvSpPr>
          <p:cNvPr id="7177" name="Text Box 7"/>
          <p:cNvSpPr txBox="1">
            <a:spLocks noChangeArrowheads="1"/>
          </p:cNvSpPr>
          <p:nvPr/>
        </p:nvSpPr>
        <p:spPr bwMode="auto">
          <a:xfrm>
            <a:off x="914400" y="3429000"/>
            <a:ext cx="158273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flux linkages</a:t>
            </a:r>
          </a:p>
        </p:txBody>
      </p:sp>
      <p:graphicFrame>
        <p:nvGraphicFramePr>
          <p:cNvPr id="7173" name="Object 8"/>
          <p:cNvGraphicFramePr>
            <a:graphicFrameLocks noChangeAspect="1"/>
          </p:cNvGraphicFramePr>
          <p:nvPr/>
        </p:nvGraphicFramePr>
        <p:xfrm>
          <a:off x="1447800" y="3886200"/>
          <a:ext cx="6678613" cy="2290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7" name="Equation" r:id="rId10" imgW="4000320" imgH="1371600" progId="Equation.DSMT4">
                  <p:embed/>
                </p:oleObj>
              </mc:Choice>
              <mc:Fallback>
                <p:oleObj name="Equation" r:id="rId10" imgW="4000320" imgH="1371600" progId="Equation.DSMT4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7800" y="3886200"/>
                        <a:ext cx="6678613" cy="22907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7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2828E556-B9A3-4FBE-944A-4FD8F91343C9}" type="slidenum">
              <a:rPr lang="en-US"/>
              <a:pPr/>
              <a:t>14</a:t>
            </a:fld>
            <a:endParaRPr lang="en-US"/>
          </a:p>
        </p:txBody>
      </p:sp>
      <p:sp>
        <p:nvSpPr>
          <p:cNvPr id="819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52400"/>
            <a:ext cx="8229600" cy="609600"/>
          </a:xfrm>
        </p:spPr>
        <p:txBody>
          <a:bodyPr/>
          <a:lstStyle/>
          <a:p>
            <a:pPr eaLnBrk="1" hangingPunct="1"/>
            <a:r>
              <a:rPr lang="en-US" sz="3200" smtClean="0">
                <a:solidFill>
                  <a:schemeClr val="tx1"/>
                </a:solidFill>
              </a:rPr>
              <a:t>Reduced Flux Linkage Equations</a:t>
            </a:r>
          </a:p>
        </p:txBody>
      </p:sp>
      <p:sp>
        <p:nvSpPr>
          <p:cNvPr id="8199" name="Text Box 4"/>
          <p:cNvSpPr txBox="1">
            <a:spLocks noChangeArrowheads="1"/>
          </p:cNvSpPr>
          <p:nvPr/>
        </p:nvSpPr>
        <p:spPr bwMode="auto">
          <a:xfrm>
            <a:off x="320675" y="2514600"/>
            <a:ext cx="2581275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for a wye connection,</a:t>
            </a:r>
          </a:p>
          <a:p>
            <a:r>
              <a:rPr lang="en-US" i="1"/>
              <a:t>i</a:t>
            </a:r>
            <a:r>
              <a:rPr lang="en-US" i="1" baseline="-25000"/>
              <a:t>as </a:t>
            </a:r>
            <a:r>
              <a:rPr lang="en-US"/>
              <a:t>+ </a:t>
            </a:r>
            <a:r>
              <a:rPr lang="en-US" i="1"/>
              <a:t>i</a:t>
            </a:r>
            <a:r>
              <a:rPr lang="en-US" i="1" baseline="-25000"/>
              <a:t>bs </a:t>
            </a:r>
            <a:r>
              <a:rPr lang="en-US"/>
              <a:t>+ </a:t>
            </a:r>
            <a:r>
              <a:rPr lang="en-US" i="1"/>
              <a:t>i</a:t>
            </a:r>
            <a:r>
              <a:rPr lang="en-US" i="1" baseline="-25000"/>
              <a:t>cs</a:t>
            </a:r>
            <a:r>
              <a:rPr lang="en-US"/>
              <a:t> = 0</a:t>
            </a:r>
          </a:p>
        </p:txBody>
      </p:sp>
      <p:graphicFrame>
        <p:nvGraphicFramePr>
          <p:cNvPr id="8195" name="Object 5"/>
          <p:cNvGraphicFramePr>
            <a:graphicFrameLocks noChangeAspect="1"/>
          </p:cNvGraphicFramePr>
          <p:nvPr/>
        </p:nvGraphicFramePr>
        <p:xfrm>
          <a:off x="396875" y="3352800"/>
          <a:ext cx="2374900" cy="423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7" name="Equation" r:id="rId4" imgW="1422360" imgH="253800" progId="Equation.DSMT4">
                  <p:embed/>
                </p:oleObj>
              </mc:Choice>
              <mc:Fallback>
                <p:oleObj name="Equation" r:id="rId4" imgW="1422360" imgH="25380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6875" y="3352800"/>
                        <a:ext cx="2374900" cy="4238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200" name="Text Box 6"/>
          <p:cNvSpPr txBox="1">
            <a:spLocks noChangeArrowheads="1"/>
          </p:cNvSpPr>
          <p:nvPr/>
        </p:nvSpPr>
        <p:spPr bwMode="auto">
          <a:xfrm>
            <a:off x="304800" y="3973513"/>
            <a:ext cx="288766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where </a:t>
            </a:r>
            <a:r>
              <a:rPr lang="en-US" i="1"/>
              <a:t>L</a:t>
            </a:r>
            <a:r>
              <a:rPr lang="en-US" i="1" baseline="-25000"/>
              <a:t>s</a:t>
            </a:r>
            <a:r>
              <a:rPr lang="en-US"/>
              <a:t> = </a:t>
            </a:r>
            <a:r>
              <a:rPr lang="en-US" i="1"/>
              <a:t>L</a:t>
            </a:r>
            <a:r>
              <a:rPr lang="en-US" i="1" baseline="-25000"/>
              <a:t>ls</a:t>
            </a:r>
            <a:r>
              <a:rPr lang="en-US"/>
              <a:t> + (3/2)</a:t>
            </a:r>
            <a:r>
              <a:rPr lang="en-US" i="1"/>
              <a:t>L</a:t>
            </a:r>
            <a:r>
              <a:rPr lang="en-US" i="1" baseline="-25000"/>
              <a:t>ms</a:t>
            </a:r>
          </a:p>
        </p:txBody>
      </p:sp>
      <p:graphicFrame>
        <p:nvGraphicFramePr>
          <p:cNvPr id="8196" name="Object 7"/>
          <p:cNvGraphicFramePr>
            <a:graphicFrameLocks noChangeAspect="1"/>
          </p:cNvGraphicFramePr>
          <p:nvPr/>
        </p:nvGraphicFramePr>
        <p:xfrm>
          <a:off x="320675" y="4572000"/>
          <a:ext cx="3394075" cy="804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8" name="Equation" r:id="rId6" imgW="2031840" imgH="482400" progId="Equation.DSMT4">
                  <p:embed/>
                </p:oleObj>
              </mc:Choice>
              <mc:Fallback>
                <p:oleObj name="Equation" r:id="rId6" imgW="2031840" imgH="482400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675" y="4572000"/>
                        <a:ext cx="3394075" cy="8048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201" name="Text Box 8"/>
          <p:cNvSpPr txBox="1">
            <a:spLocks noChangeArrowheads="1"/>
          </p:cNvSpPr>
          <p:nvPr/>
        </p:nvSpPr>
        <p:spPr bwMode="auto">
          <a:xfrm>
            <a:off x="320675" y="5486400"/>
            <a:ext cx="275431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i="1"/>
              <a:t>e</a:t>
            </a:r>
            <a:r>
              <a:rPr lang="en-US" i="1" baseline="-25000"/>
              <a:t>as</a:t>
            </a:r>
            <a:r>
              <a:rPr lang="en-US"/>
              <a:t> - </a:t>
            </a:r>
            <a:r>
              <a:rPr lang="en-US" i="1"/>
              <a:t>a</a:t>
            </a:r>
            <a:r>
              <a:rPr lang="en-US"/>
              <a:t>-phase back-emf</a:t>
            </a:r>
          </a:p>
        </p:txBody>
      </p:sp>
      <p:pic>
        <p:nvPicPr>
          <p:cNvPr id="8202" name="Picture 10" descr="PMSM Figures..jpg"/>
          <p:cNvPicPr>
            <a:picLocks noChangeAspect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797300" y="2590800"/>
            <a:ext cx="4508500" cy="3989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D028A8D7-B4DD-4737-A82B-BB188933788A}" type="slidenum">
              <a:rPr lang="en-US"/>
              <a:pPr/>
              <a:t>15</a:t>
            </a:fld>
            <a:endParaRPr lang="en-US"/>
          </a:p>
        </p:txBody>
      </p:sp>
      <p:sp>
        <p:nvSpPr>
          <p:cNvPr id="35843" name="Text Box 2"/>
          <p:cNvSpPr txBox="1">
            <a:spLocks noChangeArrowheads="1"/>
          </p:cNvSpPr>
          <p:nvPr/>
        </p:nvSpPr>
        <p:spPr bwMode="auto">
          <a:xfrm>
            <a:off x="762000" y="6080125"/>
            <a:ext cx="7202613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/>
              <a:t>Note: One </a:t>
            </a:r>
            <a:r>
              <a:rPr lang="en-US" dirty="0" smtClean="0"/>
              <a:t>mechanical cycle </a:t>
            </a:r>
            <a:r>
              <a:rPr lang="en-US" dirty="0"/>
              <a:t>of </a:t>
            </a:r>
            <a:r>
              <a:rPr lang="en-US" i="1" dirty="0" err="1">
                <a:latin typeface="Symbol" pitchFamily="18" charset="2"/>
              </a:rPr>
              <a:t>q</a:t>
            </a:r>
            <a:r>
              <a:rPr lang="en-US" i="1" baseline="-25000" dirty="0" err="1"/>
              <a:t>rm</a:t>
            </a:r>
            <a:r>
              <a:rPr lang="en-US" dirty="0"/>
              <a:t> is two </a:t>
            </a:r>
            <a:r>
              <a:rPr lang="en-US" dirty="0" smtClean="0"/>
              <a:t>electrical cycles </a:t>
            </a:r>
            <a:r>
              <a:rPr lang="en-US" dirty="0"/>
              <a:t>of </a:t>
            </a:r>
            <a:r>
              <a:rPr lang="en-US" i="1" dirty="0" err="1">
                <a:latin typeface="Symbol" pitchFamily="18" charset="2"/>
              </a:rPr>
              <a:t>q</a:t>
            </a:r>
            <a:r>
              <a:rPr lang="en-US" i="1" baseline="-25000" dirty="0" err="1"/>
              <a:t>r</a:t>
            </a:r>
            <a:endParaRPr lang="en-US" i="1" baseline="-25000" dirty="0"/>
          </a:p>
        </p:txBody>
      </p:sp>
      <p:sp>
        <p:nvSpPr>
          <p:cNvPr id="35844" name="Rectangle 3"/>
          <p:cNvSpPr>
            <a:spLocks noGrp="1" noChangeArrowheads="1"/>
          </p:cNvSpPr>
          <p:nvPr>
            <p:ph type="title"/>
          </p:nvPr>
        </p:nvSpPr>
        <p:spPr>
          <a:xfrm>
            <a:off x="457200" y="304800"/>
            <a:ext cx="8229600" cy="563563"/>
          </a:xfrm>
        </p:spPr>
        <p:txBody>
          <a:bodyPr/>
          <a:lstStyle/>
          <a:p>
            <a:pPr eaLnBrk="1" hangingPunct="1"/>
            <a:r>
              <a:rPr lang="en-US" sz="3200" smtClean="0"/>
              <a:t>Four-Pole PMSM</a:t>
            </a:r>
          </a:p>
        </p:txBody>
      </p:sp>
      <p:pic>
        <p:nvPicPr>
          <p:cNvPr id="35845" name="Picture 4" descr="Brushless Dc Figures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8200" y="4403725"/>
            <a:ext cx="4506913" cy="1711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847" name="Text Box 6"/>
          <p:cNvSpPr txBox="1">
            <a:spLocks noChangeArrowheads="1"/>
          </p:cNvSpPr>
          <p:nvPr/>
        </p:nvSpPr>
        <p:spPr bwMode="auto">
          <a:xfrm>
            <a:off x="838200" y="3946525"/>
            <a:ext cx="542766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/>
              <a:t>plot </a:t>
            </a:r>
            <a:r>
              <a:rPr lang="en-US" i="1" dirty="0"/>
              <a:t>a</a:t>
            </a:r>
            <a:r>
              <a:rPr lang="en-US" dirty="0"/>
              <a:t>-phase flux linkage from the rotor magnet</a:t>
            </a:r>
          </a:p>
        </p:txBody>
      </p:sp>
      <p:pic>
        <p:nvPicPr>
          <p:cNvPr id="8" name="Picture 7" descr="PMSM Figures.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90600" y="1239012"/>
            <a:ext cx="6976872" cy="264718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0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FF2ACD4A-ECDD-4FC1-A316-3F984FDEA4B4}" type="slidenum">
              <a:rPr lang="en-US"/>
              <a:pPr/>
              <a:t>16</a:t>
            </a:fld>
            <a:endParaRPr lang="en-US"/>
          </a:p>
        </p:txBody>
      </p:sp>
      <p:sp>
        <p:nvSpPr>
          <p:cNvPr id="14341" name="Text Box 2"/>
          <p:cNvSpPr txBox="1">
            <a:spLocks noChangeArrowheads="1"/>
          </p:cNvSpPr>
          <p:nvPr/>
        </p:nvSpPr>
        <p:spPr bwMode="auto">
          <a:xfrm>
            <a:off x="2286000" y="3184525"/>
            <a:ext cx="4484688" cy="1920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i="1">
                <a:latin typeface="Symbol" pitchFamily="18" charset="2"/>
              </a:rPr>
              <a:t>q</a:t>
            </a:r>
            <a:r>
              <a:rPr lang="en-US" i="1" baseline="-25000"/>
              <a:t>r</a:t>
            </a:r>
            <a:r>
              <a:rPr lang="en-US"/>
              <a:t>    - electrical rotor position (rad)</a:t>
            </a:r>
          </a:p>
          <a:p>
            <a:pPr>
              <a:lnSpc>
                <a:spcPct val="150000"/>
              </a:lnSpc>
            </a:pPr>
            <a:r>
              <a:rPr lang="en-US" i="1">
                <a:latin typeface="Symbol" pitchFamily="18" charset="2"/>
              </a:rPr>
              <a:t>q</a:t>
            </a:r>
            <a:r>
              <a:rPr lang="en-US" i="1" baseline="-25000"/>
              <a:t>rm</a:t>
            </a:r>
            <a:r>
              <a:rPr lang="en-US" i="1"/>
              <a:t> </a:t>
            </a:r>
            <a:r>
              <a:rPr lang="en-US"/>
              <a:t> - mechanical rotor position (rad)</a:t>
            </a:r>
          </a:p>
          <a:p>
            <a:pPr>
              <a:lnSpc>
                <a:spcPct val="150000"/>
              </a:lnSpc>
            </a:pPr>
            <a:r>
              <a:rPr lang="en-US" i="1">
                <a:latin typeface="Symbol" pitchFamily="18" charset="2"/>
              </a:rPr>
              <a:t>w</a:t>
            </a:r>
            <a:r>
              <a:rPr lang="en-US" i="1" baseline="-25000"/>
              <a:t>r</a:t>
            </a:r>
            <a:r>
              <a:rPr lang="en-US" i="1"/>
              <a:t> </a:t>
            </a:r>
            <a:r>
              <a:rPr lang="en-US"/>
              <a:t>  - electrical rotor speed (rad/sec)</a:t>
            </a:r>
          </a:p>
          <a:p>
            <a:pPr>
              <a:lnSpc>
                <a:spcPct val="150000"/>
              </a:lnSpc>
            </a:pPr>
            <a:r>
              <a:rPr lang="en-US" i="1">
                <a:latin typeface="Symbol" pitchFamily="18" charset="2"/>
              </a:rPr>
              <a:t>w</a:t>
            </a:r>
            <a:r>
              <a:rPr lang="en-US" i="1" baseline="-25000"/>
              <a:t>rm</a:t>
            </a:r>
            <a:r>
              <a:rPr lang="en-US" i="1"/>
              <a:t> </a:t>
            </a:r>
            <a:r>
              <a:rPr lang="en-US"/>
              <a:t>- mechanical rotor speed (rad/sec)</a:t>
            </a:r>
          </a:p>
        </p:txBody>
      </p:sp>
      <p:graphicFrame>
        <p:nvGraphicFramePr>
          <p:cNvPr id="14338" name="Object 3"/>
          <p:cNvGraphicFramePr>
            <a:graphicFrameLocks noChangeAspect="1"/>
          </p:cNvGraphicFramePr>
          <p:nvPr/>
        </p:nvGraphicFramePr>
        <p:xfrm>
          <a:off x="2286000" y="1508125"/>
          <a:ext cx="1101725" cy="657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40" name="Equation" r:id="rId4" imgW="660240" imgH="393480" progId="Equation.3">
                  <p:embed/>
                </p:oleObj>
              </mc:Choice>
              <mc:Fallback>
                <p:oleObj name="Equation" r:id="rId4" imgW="660240" imgH="39348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0" y="1508125"/>
                        <a:ext cx="1101725" cy="6572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339" name="Object 4"/>
          <p:cNvGraphicFramePr>
            <a:graphicFrameLocks noChangeAspect="1"/>
          </p:cNvGraphicFramePr>
          <p:nvPr/>
        </p:nvGraphicFramePr>
        <p:xfrm>
          <a:off x="2286000" y="2270125"/>
          <a:ext cx="1165225" cy="657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41" name="Equation" r:id="rId6" imgW="698400" imgH="393480" progId="Equation.3">
                  <p:embed/>
                </p:oleObj>
              </mc:Choice>
              <mc:Fallback>
                <p:oleObj name="Equation" r:id="rId6" imgW="698400" imgH="39348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0" y="2270125"/>
                        <a:ext cx="1165225" cy="6572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342" name="Rectangle 5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274638"/>
            <a:ext cx="8229600" cy="868362"/>
          </a:xfrm>
        </p:spPr>
        <p:txBody>
          <a:bodyPr/>
          <a:lstStyle/>
          <a:p>
            <a:pPr eaLnBrk="1" hangingPunct="1"/>
            <a:r>
              <a:rPr lang="en-US" sz="3200" smtClean="0"/>
              <a:t>General Machine with </a:t>
            </a:r>
            <a:r>
              <a:rPr lang="en-US" sz="3200" i="1" smtClean="0"/>
              <a:t>P</a:t>
            </a:r>
            <a:r>
              <a:rPr lang="en-US" sz="3200" smtClean="0"/>
              <a:t> Poles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6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F4608592-89C1-4751-8056-B13766EDFC80}" type="slidenum">
              <a:rPr lang="en-US"/>
              <a:pPr/>
              <a:t>17</a:t>
            </a:fld>
            <a:endParaRPr lang="en-US"/>
          </a:p>
        </p:txBody>
      </p:sp>
      <p:graphicFrame>
        <p:nvGraphicFramePr>
          <p:cNvPr id="15365" name="Object 7"/>
          <p:cNvGraphicFramePr>
            <a:graphicFrameLocks noChangeAspect="1"/>
          </p:cNvGraphicFramePr>
          <p:nvPr/>
        </p:nvGraphicFramePr>
        <p:xfrm>
          <a:off x="990600" y="3657600"/>
          <a:ext cx="6105525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66" name="Equation" r:id="rId4" imgW="3657600" imgH="457200" progId="Equation.DSMT4">
                  <p:embed/>
                </p:oleObj>
              </mc:Choice>
              <mc:Fallback>
                <p:oleObj name="Equation" r:id="rId4" imgW="3657600" imgH="457200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3657600"/>
                        <a:ext cx="6105525" cy="762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367" name="Rectangle 8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274638"/>
            <a:ext cx="8229600" cy="868362"/>
          </a:xfrm>
        </p:spPr>
        <p:txBody>
          <a:bodyPr/>
          <a:lstStyle/>
          <a:p>
            <a:pPr eaLnBrk="1" hangingPunct="1"/>
            <a:r>
              <a:rPr lang="en-US" sz="3200" smtClean="0"/>
              <a:t>Torque Equation from Power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3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F09316FD-E498-466C-845F-23C56EF8A0BA}" type="slidenum">
              <a:rPr lang="en-US"/>
              <a:pPr/>
              <a:t>18</a:t>
            </a:fld>
            <a:endParaRPr lang="en-US"/>
          </a:p>
        </p:txBody>
      </p:sp>
      <p:graphicFrame>
        <p:nvGraphicFramePr>
          <p:cNvPr id="17411" name="Object 3"/>
          <p:cNvGraphicFramePr>
            <a:graphicFrameLocks noChangeAspect="1"/>
          </p:cNvGraphicFramePr>
          <p:nvPr/>
        </p:nvGraphicFramePr>
        <p:xfrm>
          <a:off x="5638800" y="2286000"/>
          <a:ext cx="2544763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13" name="Equation" r:id="rId4" imgW="1524000" imgH="228600" progId="Equation.3">
                  <p:embed/>
                </p:oleObj>
              </mc:Choice>
              <mc:Fallback>
                <p:oleObj name="Equation" r:id="rId4" imgW="1524000" imgH="2286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38800" y="2286000"/>
                        <a:ext cx="2544763" cy="381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414" name="Rectangle 4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/>
          <a:lstStyle/>
          <a:p>
            <a:pPr eaLnBrk="1" hangingPunct="1"/>
            <a:r>
              <a:rPr lang="en-US" sz="3200" smtClean="0"/>
              <a:t>Mechanical Equations</a:t>
            </a:r>
          </a:p>
        </p:txBody>
      </p:sp>
      <p:sp>
        <p:nvSpPr>
          <p:cNvPr id="17415" name="Text Box 5"/>
          <p:cNvSpPr txBox="1">
            <a:spLocks noChangeArrowheads="1"/>
          </p:cNvSpPr>
          <p:nvPr/>
        </p:nvSpPr>
        <p:spPr bwMode="auto">
          <a:xfrm>
            <a:off x="1295400" y="3810000"/>
            <a:ext cx="4230688" cy="1920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i="1"/>
              <a:t>T</a:t>
            </a:r>
            <a:r>
              <a:rPr lang="en-US" i="1" baseline="-25000"/>
              <a:t>e  </a:t>
            </a:r>
            <a:r>
              <a:rPr lang="en-US"/>
              <a:t> -  electrical torque (N∙m)</a:t>
            </a:r>
          </a:p>
          <a:p>
            <a:r>
              <a:rPr lang="en-US" i="1"/>
              <a:t>B</a:t>
            </a:r>
            <a:r>
              <a:rPr lang="en-US" i="1" baseline="-25000"/>
              <a:t>m</a:t>
            </a:r>
            <a:r>
              <a:rPr lang="en-US"/>
              <a:t>  -  friction constant (Kg∙m</a:t>
            </a:r>
            <a:r>
              <a:rPr lang="en-US" baseline="30000"/>
              <a:t>2</a:t>
            </a:r>
            <a:r>
              <a:rPr lang="en-US"/>
              <a:t>/sec)</a:t>
            </a:r>
          </a:p>
          <a:p>
            <a:r>
              <a:rPr lang="en-US" i="1"/>
              <a:t>J</a:t>
            </a:r>
            <a:r>
              <a:rPr lang="en-US"/>
              <a:t>    -  total inertia (Kg∙m</a:t>
            </a:r>
            <a:r>
              <a:rPr lang="en-US" baseline="30000"/>
              <a:t>2</a:t>
            </a:r>
            <a:r>
              <a:rPr lang="en-US"/>
              <a:t>)</a:t>
            </a:r>
          </a:p>
          <a:p>
            <a:r>
              <a:rPr lang="en-US" i="1">
                <a:latin typeface="Symbol" pitchFamily="18" charset="2"/>
              </a:rPr>
              <a:t>w</a:t>
            </a:r>
            <a:r>
              <a:rPr lang="en-US" i="1" baseline="-25000"/>
              <a:t>rm</a:t>
            </a:r>
            <a:r>
              <a:rPr lang="en-US"/>
              <a:t> -  mechanical speed (rad/sec)</a:t>
            </a:r>
          </a:p>
          <a:p>
            <a:r>
              <a:rPr lang="en-US" i="1"/>
              <a:t>T</a:t>
            </a:r>
            <a:r>
              <a:rPr lang="en-US" i="1" baseline="-25000"/>
              <a:t>L</a:t>
            </a:r>
            <a:r>
              <a:rPr lang="en-US"/>
              <a:t>  -  load torque (N∙m)</a:t>
            </a:r>
          </a:p>
          <a:p>
            <a:r>
              <a:rPr lang="en-US" i="1">
                <a:latin typeface="Symbol" pitchFamily="18" charset="2"/>
              </a:rPr>
              <a:t>q</a:t>
            </a:r>
            <a:r>
              <a:rPr lang="en-US" i="1" baseline="-25000"/>
              <a:t>rm</a:t>
            </a:r>
            <a:r>
              <a:rPr lang="en-US"/>
              <a:t> -  mechanical rotor position (rad)</a:t>
            </a:r>
          </a:p>
        </p:txBody>
      </p:sp>
      <p:sp>
        <p:nvSpPr>
          <p:cNvPr id="17416" name="Text Box 6"/>
          <p:cNvSpPr txBox="1">
            <a:spLocks noChangeArrowheads="1"/>
          </p:cNvSpPr>
          <p:nvPr/>
        </p:nvSpPr>
        <p:spPr bwMode="auto">
          <a:xfrm>
            <a:off x="5546725" y="2906713"/>
            <a:ext cx="65087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also</a:t>
            </a:r>
          </a:p>
        </p:txBody>
      </p:sp>
      <p:graphicFrame>
        <p:nvGraphicFramePr>
          <p:cNvPr id="17412" name="Object 7"/>
          <p:cNvGraphicFramePr>
            <a:graphicFrameLocks noChangeAspect="1"/>
          </p:cNvGraphicFramePr>
          <p:nvPr/>
        </p:nvGraphicFramePr>
        <p:xfrm>
          <a:off x="6324600" y="2971800"/>
          <a:ext cx="1169988" cy="382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14" name="Equation" r:id="rId6" imgW="698400" imgH="228600" progId="Equation.3">
                  <p:embed/>
                </p:oleObj>
              </mc:Choice>
              <mc:Fallback>
                <p:oleObj name="Equation" r:id="rId6" imgW="698400" imgH="2286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24600" y="2971800"/>
                        <a:ext cx="1169988" cy="3825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7417" name="Picture 8" descr="Brushless Dc Figures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990600" y="1371600"/>
            <a:ext cx="4038600" cy="2020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66F9BC9B-261F-45DF-A77F-2D7FDE80F449}" type="slidenum">
              <a:rPr lang="en-US"/>
              <a:pPr/>
              <a:t>19</a:t>
            </a:fld>
            <a:endParaRPr lang="en-US"/>
          </a:p>
        </p:txBody>
      </p:sp>
      <p:sp>
        <p:nvSpPr>
          <p:cNvPr id="38915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639762"/>
          </a:xfrm>
        </p:spPr>
        <p:txBody>
          <a:bodyPr/>
          <a:lstStyle/>
          <a:p>
            <a:pPr eaLnBrk="1" hangingPunct="1"/>
            <a:r>
              <a:rPr lang="en-US" sz="3200" smtClean="0"/>
              <a:t>PMSM Model</a:t>
            </a:r>
            <a:endParaRPr lang="en-US" sz="3200" baseline="30000" smtClean="0"/>
          </a:p>
        </p:txBody>
      </p:sp>
      <p:sp>
        <p:nvSpPr>
          <p:cNvPr id="38916" name="Text Box 3"/>
          <p:cNvSpPr txBox="1">
            <a:spLocks noChangeArrowheads="1"/>
          </p:cNvSpPr>
          <p:nvPr/>
        </p:nvSpPr>
        <p:spPr bwMode="auto">
          <a:xfrm>
            <a:off x="838200" y="1219200"/>
            <a:ext cx="7635875" cy="1938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dirty="0" smtClean="0"/>
              <a:t>The </a:t>
            </a:r>
            <a:r>
              <a:rPr lang="en-US" dirty="0"/>
              <a:t>PMSM can be modeled with a fairly straightforward resistance, inductance, and back-emf term in each </a:t>
            </a:r>
            <a:r>
              <a:rPr lang="en-US" dirty="0" smtClean="0"/>
              <a:t>phase.  At this stage, saliency is neglected in the model.</a:t>
            </a:r>
          </a:p>
          <a:p>
            <a:endParaRPr lang="en-US" dirty="0" smtClean="0"/>
          </a:p>
          <a:p>
            <a:r>
              <a:rPr lang="en-US" dirty="0" smtClean="0"/>
              <a:t>Electrical speed is related to mechanical speed by the number of poles.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B9002F6E-9C03-498F-A7DE-A37DCB325CC0}" type="slidenum">
              <a:rPr lang="en-US"/>
              <a:pPr/>
              <a:t>2</a:t>
            </a:fld>
            <a:endParaRPr lang="en-US"/>
          </a:p>
        </p:txBody>
      </p:sp>
      <p:pic>
        <p:nvPicPr>
          <p:cNvPr id="33795" name="Picture 2" descr="46384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5800" y="1371600"/>
            <a:ext cx="7620000" cy="4259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796" name="Rectangle 3"/>
          <p:cNvSpPr>
            <a:spLocks noGrp="1" noChangeArrowheads="1"/>
          </p:cNvSpPr>
          <p:nvPr>
            <p:ph type="title"/>
          </p:nvPr>
        </p:nvSpPr>
        <p:spPr>
          <a:xfrm>
            <a:off x="457200" y="130175"/>
            <a:ext cx="8229600" cy="1012825"/>
          </a:xfrm>
          <a:noFill/>
        </p:spPr>
        <p:txBody>
          <a:bodyPr/>
          <a:lstStyle/>
          <a:p>
            <a:pPr eaLnBrk="1" hangingPunct="1"/>
            <a:r>
              <a:rPr lang="en-US" sz="3200" smtClean="0"/>
              <a:t>PMSM Rotor and Stator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6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3BD7E80C-BDFA-403E-85B3-BEAE800C7BF8}" type="slidenum">
              <a:rPr lang="en-US"/>
              <a:pPr/>
              <a:t>20</a:t>
            </a:fld>
            <a:endParaRPr lang="en-US"/>
          </a:p>
        </p:txBody>
      </p:sp>
      <p:sp>
        <p:nvSpPr>
          <p:cNvPr id="25618" name="Text Box 3"/>
          <p:cNvSpPr txBox="1">
            <a:spLocks noChangeArrowheads="1"/>
          </p:cNvSpPr>
          <p:nvPr/>
        </p:nvSpPr>
        <p:spPr bwMode="auto">
          <a:xfrm>
            <a:off x="323850" y="1828800"/>
            <a:ext cx="2046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/>
              <a:t>inverter voltages</a:t>
            </a:r>
          </a:p>
        </p:txBody>
      </p:sp>
      <p:sp>
        <p:nvSpPr>
          <p:cNvPr id="25619" name="Text Box 4"/>
          <p:cNvSpPr txBox="1">
            <a:spLocks noChangeArrowheads="1"/>
          </p:cNvSpPr>
          <p:nvPr/>
        </p:nvSpPr>
        <p:spPr bwMode="auto">
          <a:xfrm>
            <a:off x="5867400" y="1828800"/>
            <a:ext cx="213042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/>
              <a:t>resulting currents</a:t>
            </a:r>
          </a:p>
        </p:txBody>
      </p:sp>
      <p:graphicFrame>
        <p:nvGraphicFramePr>
          <p:cNvPr id="25602" name="Object 5"/>
          <p:cNvGraphicFramePr>
            <a:graphicFrameLocks noChangeAspect="1"/>
          </p:cNvGraphicFramePr>
          <p:nvPr/>
        </p:nvGraphicFramePr>
        <p:xfrm>
          <a:off x="400050" y="2286000"/>
          <a:ext cx="2311400" cy="423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20" name="Equation" r:id="rId4" imgW="1384200" imgH="253800" progId="Equation.3">
                  <p:embed/>
                </p:oleObj>
              </mc:Choice>
              <mc:Fallback>
                <p:oleObj name="Equation" r:id="rId4" imgW="1384200" imgH="2538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0050" y="2286000"/>
                        <a:ext cx="2311400" cy="4238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603" name="Object 6"/>
          <p:cNvGraphicFramePr>
            <a:graphicFrameLocks noChangeAspect="1"/>
          </p:cNvGraphicFramePr>
          <p:nvPr/>
        </p:nvGraphicFramePr>
        <p:xfrm>
          <a:off x="381000" y="2743200"/>
          <a:ext cx="2968625" cy="720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21" name="Equation" r:id="rId6" imgW="1777680" imgH="431640" progId="Equation.3">
                  <p:embed/>
                </p:oleObj>
              </mc:Choice>
              <mc:Fallback>
                <p:oleObj name="Equation" r:id="rId6" imgW="1777680" imgH="43164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" y="2743200"/>
                        <a:ext cx="2968625" cy="7207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604" name="Object 7"/>
          <p:cNvGraphicFramePr>
            <a:graphicFrameLocks noChangeAspect="1"/>
          </p:cNvGraphicFramePr>
          <p:nvPr/>
        </p:nvGraphicFramePr>
        <p:xfrm>
          <a:off x="390525" y="3429000"/>
          <a:ext cx="2947988" cy="720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22" name="Equation" r:id="rId8" imgW="1765080" imgH="431640" progId="Equation.3">
                  <p:embed/>
                </p:oleObj>
              </mc:Choice>
              <mc:Fallback>
                <p:oleObj name="Equation" r:id="rId8" imgW="1765080" imgH="43164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0525" y="3429000"/>
                        <a:ext cx="2947988" cy="7207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609" name="Object 12"/>
          <p:cNvGraphicFramePr>
            <a:graphicFrameLocks noChangeAspect="1"/>
          </p:cNvGraphicFramePr>
          <p:nvPr/>
        </p:nvGraphicFramePr>
        <p:xfrm>
          <a:off x="5913438" y="2274888"/>
          <a:ext cx="2266950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23" name="Equation" r:id="rId10" imgW="1358640" imgH="266400" progId="Equation.DSMT4">
                  <p:embed/>
                </p:oleObj>
              </mc:Choice>
              <mc:Fallback>
                <p:oleObj name="Equation" r:id="rId10" imgW="1358640" imgH="266400" progId="Equation.DSMT4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13438" y="2274888"/>
                        <a:ext cx="2266950" cy="4460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610" name="Object 13"/>
          <p:cNvGraphicFramePr>
            <a:graphicFrameLocks noChangeAspect="1"/>
          </p:cNvGraphicFramePr>
          <p:nvPr/>
        </p:nvGraphicFramePr>
        <p:xfrm>
          <a:off x="5889625" y="2708275"/>
          <a:ext cx="2884488" cy="720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24" name="Equation" r:id="rId12" imgW="1726920" imgH="431640" progId="Equation.DSMT4">
                  <p:embed/>
                </p:oleObj>
              </mc:Choice>
              <mc:Fallback>
                <p:oleObj name="Equation" r:id="rId12" imgW="1726920" imgH="431640" progId="Equation.DSMT4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89625" y="2708275"/>
                        <a:ext cx="2884488" cy="7207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611" name="Object 14"/>
          <p:cNvGraphicFramePr>
            <a:graphicFrameLocks noChangeAspect="1"/>
          </p:cNvGraphicFramePr>
          <p:nvPr/>
        </p:nvGraphicFramePr>
        <p:xfrm>
          <a:off x="5891213" y="3394075"/>
          <a:ext cx="2882900" cy="720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25" name="Equation" r:id="rId14" imgW="1726920" imgH="431640" progId="Equation.DSMT4">
                  <p:embed/>
                </p:oleObj>
              </mc:Choice>
              <mc:Fallback>
                <p:oleObj name="Equation" r:id="rId14" imgW="1726920" imgH="431640" progId="Equation.DSMT4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91213" y="3394075"/>
                        <a:ext cx="2882900" cy="7207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620" name="Rectangle 19"/>
          <p:cNvSpPr>
            <a:spLocks noGrp="1" noChangeArrowheads="1"/>
          </p:cNvSpPr>
          <p:nvPr>
            <p:ph type="title"/>
          </p:nvPr>
        </p:nvSpPr>
        <p:spPr>
          <a:xfrm>
            <a:off x="457200" y="152400"/>
            <a:ext cx="8229600" cy="533400"/>
          </a:xfrm>
        </p:spPr>
        <p:txBody>
          <a:bodyPr/>
          <a:lstStyle/>
          <a:p>
            <a:pPr eaLnBrk="1" hangingPunct="1"/>
            <a:r>
              <a:rPr lang="en-US" sz="3200" smtClean="0"/>
              <a:t>PMSM with Ideal Drive (Steady-State)</a:t>
            </a:r>
          </a:p>
        </p:txBody>
      </p:sp>
      <p:pic>
        <p:nvPicPr>
          <p:cNvPr id="25621" name="Picture 20" descr="Brushless Dc Figures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3352800" y="914400"/>
            <a:ext cx="2432050" cy="2270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" name="Text Box 3"/>
          <p:cNvSpPr txBox="1">
            <a:spLocks noChangeArrowheads="1"/>
          </p:cNvSpPr>
          <p:nvPr/>
        </p:nvSpPr>
        <p:spPr bwMode="auto">
          <a:xfrm>
            <a:off x="381000" y="4343400"/>
            <a:ext cx="258615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 smtClean="0"/>
              <a:t>using the trig identity,</a:t>
            </a:r>
            <a:endParaRPr lang="en-US" dirty="0"/>
          </a:p>
        </p:txBody>
      </p:sp>
      <p:graphicFrame>
        <p:nvGraphicFramePr>
          <p:cNvPr id="26" name="Object 12"/>
          <p:cNvGraphicFramePr>
            <a:graphicFrameLocks noChangeAspect="1"/>
          </p:cNvGraphicFramePr>
          <p:nvPr/>
        </p:nvGraphicFramePr>
        <p:xfrm>
          <a:off x="3886200" y="5486400"/>
          <a:ext cx="2582862" cy="657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26" name="Equation" r:id="rId17" imgW="1549080" imgH="393480" progId="Equation.DSMT4">
                  <p:embed/>
                </p:oleObj>
              </mc:Choice>
              <mc:Fallback>
                <p:oleObj name="Equation" r:id="rId17" imgW="1549080" imgH="393480" progId="Equation.DSMT4">
                  <p:embed/>
                  <p:pic>
                    <p:nvPicPr>
                      <p:cNvPr id="0" name="Picture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86200" y="5486400"/>
                        <a:ext cx="2582862" cy="6572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13"/>
          <p:cNvGraphicFramePr>
            <a:graphicFrameLocks noChangeAspect="1"/>
          </p:cNvGraphicFramePr>
          <p:nvPr/>
        </p:nvGraphicFramePr>
        <p:xfrm>
          <a:off x="457200" y="4800600"/>
          <a:ext cx="2587625" cy="173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27" name="Equation" r:id="rId19" imgW="1549080" imgH="1041120" progId="Equation.DSMT4">
                  <p:embed/>
                </p:oleObj>
              </mc:Choice>
              <mc:Fallback>
                <p:oleObj name="Equation" r:id="rId19" imgW="1549080" imgH="1041120" progId="Equation.DSMT4">
                  <p:embed/>
                  <p:pic>
                    <p:nvPicPr>
                      <p:cNvPr id="0" name="Picture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4800600"/>
                        <a:ext cx="2587625" cy="17367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Text Box 3"/>
          <p:cNvSpPr txBox="1">
            <a:spLocks noChangeArrowheads="1"/>
          </p:cNvSpPr>
          <p:nvPr/>
        </p:nvSpPr>
        <p:spPr bwMode="auto">
          <a:xfrm>
            <a:off x="3810000" y="5105400"/>
            <a:ext cx="116730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 smtClean="0"/>
              <a:t>torque is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67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BB7E4A92-EFF8-4D57-AAF8-C20AFF3CB3A5}" type="slidenum">
              <a:rPr lang="en-US"/>
              <a:pPr/>
              <a:t>21</a:t>
            </a:fld>
            <a:endParaRPr lang="en-US"/>
          </a:p>
        </p:txBody>
      </p:sp>
      <p:graphicFrame>
        <p:nvGraphicFramePr>
          <p:cNvPr id="23563" name="Object 14"/>
          <p:cNvGraphicFramePr>
            <a:graphicFrameLocks noChangeAspect="1"/>
          </p:cNvGraphicFramePr>
          <p:nvPr/>
        </p:nvGraphicFramePr>
        <p:xfrm>
          <a:off x="838200" y="2667000"/>
          <a:ext cx="2649537" cy="423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70" name="Equation" r:id="rId4" imgW="1587240" imgH="253800" progId="Equation.DSMT4">
                  <p:embed/>
                </p:oleObj>
              </mc:Choice>
              <mc:Fallback>
                <p:oleObj name="Equation" r:id="rId4" imgW="1587240" imgH="253800" progId="Equation.DSMT4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2667000"/>
                        <a:ext cx="2649537" cy="4238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565" name="Object 16"/>
          <p:cNvGraphicFramePr>
            <a:graphicFrameLocks noChangeAspect="1"/>
          </p:cNvGraphicFramePr>
          <p:nvPr/>
        </p:nvGraphicFramePr>
        <p:xfrm>
          <a:off x="896938" y="4038600"/>
          <a:ext cx="3903662" cy="657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71" name="Equation" r:id="rId6" imgW="2336760" imgH="393480" progId="Equation.DSMT4">
                  <p:embed/>
                </p:oleObj>
              </mc:Choice>
              <mc:Fallback>
                <p:oleObj name="Equation" r:id="rId6" imgW="2336760" imgH="393480" progId="Equation.DSMT4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6938" y="4038600"/>
                        <a:ext cx="3903662" cy="6572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571" name="Rectangle 17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/>
          <a:lstStyle/>
          <a:p>
            <a:pPr eaLnBrk="1" hangingPunct="1"/>
            <a:r>
              <a:rPr lang="en-US" sz="3200" dirty="0" smtClean="0"/>
              <a:t>PMSM Steady-State Per-Phase Equations</a:t>
            </a:r>
          </a:p>
        </p:txBody>
      </p:sp>
      <p:graphicFrame>
        <p:nvGraphicFramePr>
          <p:cNvPr id="2" name="Object 14"/>
          <p:cNvGraphicFramePr>
            <a:graphicFrameLocks noChangeAspect="1"/>
          </p:cNvGraphicFramePr>
          <p:nvPr/>
        </p:nvGraphicFramePr>
        <p:xfrm>
          <a:off x="4800600" y="2514600"/>
          <a:ext cx="1611312" cy="700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72" name="Equation" r:id="rId8" imgW="965160" imgH="419040" progId="Equation.DSMT4">
                  <p:embed/>
                </p:oleObj>
              </mc:Choice>
              <mc:Fallback>
                <p:oleObj name="Equation" r:id="rId8" imgW="965160" imgH="419040" progId="Equation.DSMT4">
                  <p:embed/>
                  <p:pic>
                    <p:nvPicPr>
                      <p:cNvPr id="0" name="Picture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00600" y="2514600"/>
                        <a:ext cx="1611312" cy="7000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8"/>
          <p:cNvGraphicFramePr>
            <a:graphicFrameLocks noChangeAspect="1"/>
          </p:cNvGraphicFramePr>
          <p:nvPr/>
        </p:nvGraphicFramePr>
        <p:xfrm>
          <a:off x="914400" y="1900238"/>
          <a:ext cx="1208088" cy="401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73" name="Equation" r:id="rId10" imgW="723600" imgH="241200" progId="Equation.DSMT4">
                  <p:embed/>
                </p:oleObj>
              </mc:Choice>
              <mc:Fallback>
                <p:oleObj name="Equation" r:id="rId10" imgW="723600" imgH="241200" progId="Equation.DSMT4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1900238"/>
                        <a:ext cx="1208088" cy="4016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Text Box 3"/>
          <p:cNvSpPr txBox="1">
            <a:spLocks noChangeArrowheads="1"/>
          </p:cNvSpPr>
          <p:nvPr/>
        </p:nvSpPr>
        <p:spPr bwMode="auto">
          <a:xfrm>
            <a:off x="762000" y="1371600"/>
            <a:ext cx="1951175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 smtClean="0"/>
              <a:t>phasor notation</a:t>
            </a:r>
            <a:endParaRPr lang="en-US" dirty="0"/>
          </a:p>
        </p:txBody>
      </p:sp>
      <p:graphicFrame>
        <p:nvGraphicFramePr>
          <p:cNvPr id="24" name="Object 8"/>
          <p:cNvGraphicFramePr>
            <a:graphicFrameLocks noChangeAspect="1"/>
          </p:cNvGraphicFramePr>
          <p:nvPr/>
        </p:nvGraphicFramePr>
        <p:xfrm>
          <a:off x="3048000" y="1905000"/>
          <a:ext cx="1166812" cy="401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74" name="Equation" r:id="rId12" imgW="698400" imgH="241200" progId="Equation.DSMT4">
                  <p:embed/>
                </p:oleObj>
              </mc:Choice>
              <mc:Fallback>
                <p:oleObj name="Equation" r:id="rId12" imgW="698400" imgH="241200" progId="Equation.DSMT4">
                  <p:embed/>
                  <p:pic>
                    <p:nvPicPr>
                      <p:cNvPr id="0" name="Picture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0" y="1905000"/>
                        <a:ext cx="1166812" cy="4016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" name="Text Box 3"/>
          <p:cNvSpPr txBox="1">
            <a:spLocks noChangeArrowheads="1"/>
          </p:cNvSpPr>
          <p:nvPr/>
        </p:nvSpPr>
        <p:spPr bwMode="auto">
          <a:xfrm>
            <a:off x="762000" y="3505200"/>
            <a:ext cx="3961341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 smtClean="0"/>
              <a:t>torque and mechanical equations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22CCAA18-CD8A-4FEC-AA4C-9104F1EB481E}" type="slidenum">
              <a:rPr lang="en-US"/>
              <a:pPr/>
              <a:t>22</a:t>
            </a:fld>
            <a:endParaRPr lang="en-US"/>
          </a:p>
        </p:txBody>
      </p:sp>
      <p:sp>
        <p:nvSpPr>
          <p:cNvPr id="39939" name="Rectangle 2"/>
          <p:cNvSpPr>
            <a:spLocks noGrp="1" noChangeArrowheads="1"/>
          </p:cNvSpPr>
          <p:nvPr>
            <p:ph type="title"/>
          </p:nvPr>
        </p:nvSpPr>
        <p:spPr>
          <a:xfrm>
            <a:off x="466725" y="125413"/>
            <a:ext cx="8229600" cy="501650"/>
          </a:xfrm>
        </p:spPr>
        <p:txBody>
          <a:bodyPr/>
          <a:lstStyle/>
          <a:p>
            <a:pPr eaLnBrk="1" hangingPunct="1"/>
            <a:r>
              <a:rPr lang="en-US" sz="3200" smtClean="0"/>
              <a:t>Ideal Drive Calculations with </a:t>
            </a:r>
            <a:r>
              <a:rPr lang="en-US" sz="3200" i="1" smtClean="0">
                <a:latin typeface="Symbol" pitchFamily="18" charset="2"/>
              </a:rPr>
              <a:t>f</a:t>
            </a:r>
            <a:r>
              <a:rPr lang="en-US" sz="3200" i="1" baseline="-25000" smtClean="0"/>
              <a:t>v</a:t>
            </a:r>
            <a:r>
              <a:rPr lang="en-US" sz="3200" smtClean="0"/>
              <a:t> = 0</a:t>
            </a:r>
          </a:p>
        </p:txBody>
      </p:sp>
      <p:pic>
        <p:nvPicPr>
          <p:cNvPr id="110593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71600" y="762000"/>
            <a:ext cx="5499100" cy="5926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4E61678B-4792-4AE6-8FFB-BF7AF462D3B2}" type="slidenum">
              <a:rPr lang="en-US"/>
              <a:pPr/>
              <a:t>23</a:t>
            </a:fld>
            <a:endParaRPr lang="en-US"/>
          </a:p>
        </p:txBody>
      </p:sp>
      <p:sp>
        <p:nvSpPr>
          <p:cNvPr id="40963" name="Rectangle 2"/>
          <p:cNvSpPr>
            <a:spLocks noChangeArrowheads="1"/>
          </p:cNvSpPr>
          <p:nvPr/>
        </p:nvSpPr>
        <p:spPr bwMode="auto">
          <a:xfrm>
            <a:off x="0" y="3309938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40964" name="Rectangle 3"/>
          <p:cNvSpPr>
            <a:spLocks noChangeArrowheads="1"/>
          </p:cNvSpPr>
          <p:nvPr/>
        </p:nvSpPr>
        <p:spPr bwMode="auto">
          <a:xfrm>
            <a:off x="0" y="3309938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40965" name="Rectangle 4"/>
          <p:cNvSpPr>
            <a:spLocks noGrp="1" noChangeArrowheads="1"/>
          </p:cNvSpPr>
          <p:nvPr>
            <p:ph type="title"/>
          </p:nvPr>
        </p:nvSpPr>
        <p:spPr>
          <a:xfrm>
            <a:off x="457200" y="152400"/>
            <a:ext cx="8229600" cy="563563"/>
          </a:xfrm>
        </p:spPr>
        <p:txBody>
          <a:bodyPr/>
          <a:lstStyle/>
          <a:p>
            <a:pPr eaLnBrk="1" hangingPunct="1"/>
            <a:r>
              <a:rPr lang="en-US" sz="3200" smtClean="0"/>
              <a:t>PMSM Steady-Sate Example </a:t>
            </a:r>
            <a:r>
              <a:rPr lang="en-US" sz="3200" i="1" smtClean="0">
                <a:latin typeface="Symbol" pitchFamily="18" charset="2"/>
              </a:rPr>
              <a:t>f</a:t>
            </a:r>
            <a:r>
              <a:rPr lang="en-US" sz="3200" i="1" baseline="-25000" smtClean="0"/>
              <a:t>v</a:t>
            </a:r>
            <a:r>
              <a:rPr lang="en-US" sz="3200" smtClean="0"/>
              <a:t>=0</a:t>
            </a:r>
          </a:p>
        </p:txBody>
      </p:sp>
      <p:pic>
        <p:nvPicPr>
          <p:cNvPr id="40967" name="Picture 6"/>
          <p:cNvPicPr>
            <a:picLocks noChangeAspect="1" noChangeArrowheads="1"/>
          </p:cNvPicPr>
          <p:nvPr/>
        </p:nvPicPr>
        <p:blipFill>
          <a:blip r:embed="rId3" cstate="print"/>
          <a:srcRect l="5624" t="29996" r="35020" b="29996"/>
          <a:stretch>
            <a:fillRect/>
          </a:stretch>
        </p:blipFill>
        <p:spPr bwMode="auto">
          <a:xfrm>
            <a:off x="1752600" y="4495800"/>
            <a:ext cx="5054600" cy="2128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7" descr="PMSM vector plots.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667000" y="914400"/>
            <a:ext cx="3694176" cy="344911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AB72428A-B80B-424E-9E1B-6DB1CB46A7D8}" type="slidenum">
              <a:rPr lang="en-US"/>
              <a:pPr/>
              <a:t>24</a:t>
            </a:fld>
            <a:endParaRPr lang="en-US"/>
          </a:p>
        </p:txBody>
      </p:sp>
      <p:sp>
        <p:nvSpPr>
          <p:cNvPr id="41987" name="Rectangle 2"/>
          <p:cNvSpPr>
            <a:spLocks noGrp="1" noChangeArrowheads="1"/>
          </p:cNvSpPr>
          <p:nvPr>
            <p:ph type="title"/>
          </p:nvPr>
        </p:nvSpPr>
        <p:spPr>
          <a:xfrm>
            <a:off x="466725" y="125413"/>
            <a:ext cx="8229600" cy="501650"/>
          </a:xfrm>
        </p:spPr>
        <p:txBody>
          <a:bodyPr/>
          <a:lstStyle/>
          <a:p>
            <a:pPr eaLnBrk="1" hangingPunct="1"/>
            <a:r>
              <a:rPr lang="en-US" sz="3200" smtClean="0"/>
              <a:t>Ideal Drive Calculations with </a:t>
            </a:r>
            <a:r>
              <a:rPr lang="en-US" sz="3200" i="1" smtClean="0">
                <a:latin typeface="Symbol" pitchFamily="18" charset="2"/>
              </a:rPr>
              <a:t>f</a:t>
            </a:r>
            <a:r>
              <a:rPr lang="en-US" sz="3200" i="1" baseline="-25000" smtClean="0"/>
              <a:t>i</a:t>
            </a:r>
            <a:r>
              <a:rPr lang="en-US" sz="3200" smtClean="0"/>
              <a:t> = 0</a:t>
            </a:r>
          </a:p>
        </p:txBody>
      </p:sp>
      <p:pic>
        <p:nvPicPr>
          <p:cNvPr id="106497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47800" y="1143000"/>
            <a:ext cx="5572125" cy="3243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F4C2923C-0D9C-455F-922D-3A45B33CCF05}" type="slidenum">
              <a:rPr lang="en-US"/>
              <a:pPr/>
              <a:t>25</a:t>
            </a:fld>
            <a:endParaRPr lang="en-US"/>
          </a:p>
        </p:txBody>
      </p:sp>
      <p:sp>
        <p:nvSpPr>
          <p:cNvPr id="43011" name="Rectangle 2"/>
          <p:cNvSpPr>
            <a:spLocks noChangeArrowheads="1"/>
          </p:cNvSpPr>
          <p:nvPr/>
        </p:nvSpPr>
        <p:spPr bwMode="auto">
          <a:xfrm>
            <a:off x="0" y="3309938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43012" name="Rectangle 3"/>
          <p:cNvSpPr>
            <a:spLocks noChangeArrowheads="1"/>
          </p:cNvSpPr>
          <p:nvPr/>
        </p:nvSpPr>
        <p:spPr bwMode="auto">
          <a:xfrm>
            <a:off x="0" y="3309938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43013" name="Rectangle 4"/>
          <p:cNvSpPr>
            <a:spLocks noGrp="1" noChangeArrowheads="1"/>
          </p:cNvSpPr>
          <p:nvPr>
            <p:ph type="title"/>
          </p:nvPr>
        </p:nvSpPr>
        <p:spPr>
          <a:xfrm>
            <a:off x="457200" y="152400"/>
            <a:ext cx="8229600" cy="563563"/>
          </a:xfrm>
        </p:spPr>
        <p:txBody>
          <a:bodyPr/>
          <a:lstStyle/>
          <a:p>
            <a:pPr eaLnBrk="1" hangingPunct="1"/>
            <a:r>
              <a:rPr lang="en-US" sz="3200" dirty="0" smtClean="0"/>
              <a:t>PMSM Steady-Sate Example with </a:t>
            </a:r>
            <a:r>
              <a:rPr lang="en-US" sz="3200" i="1" dirty="0" err="1" smtClean="0">
                <a:latin typeface="Symbol" pitchFamily="18" charset="2"/>
              </a:rPr>
              <a:t>f</a:t>
            </a:r>
            <a:r>
              <a:rPr lang="en-US" sz="3200" i="1" baseline="-25000" dirty="0" err="1" smtClean="0"/>
              <a:t>i</a:t>
            </a:r>
            <a:r>
              <a:rPr lang="en-US" sz="3200" i="1" baseline="-25000" dirty="0" smtClean="0"/>
              <a:t> </a:t>
            </a:r>
            <a:r>
              <a:rPr lang="en-US" sz="3200" dirty="0" smtClean="0"/>
              <a:t>= 0</a:t>
            </a:r>
          </a:p>
        </p:txBody>
      </p:sp>
      <p:pic>
        <p:nvPicPr>
          <p:cNvPr id="43014" name="Picture 5"/>
          <p:cNvPicPr>
            <a:picLocks noChangeAspect="1" noChangeArrowheads="1"/>
          </p:cNvPicPr>
          <p:nvPr/>
        </p:nvPicPr>
        <p:blipFill>
          <a:blip r:embed="rId3" cstate="print"/>
          <a:srcRect l="6898" t="35995" r="33745" b="24957"/>
          <a:stretch>
            <a:fillRect/>
          </a:stretch>
        </p:blipFill>
        <p:spPr bwMode="auto">
          <a:xfrm>
            <a:off x="1828800" y="4495800"/>
            <a:ext cx="5073650" cy="2085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7" descr="PMSM vector plots.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90800" y="990600"/>
            <a:ext cx="3862426" cy="336133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3B9AA620-D52F-4067-BC76-11CF8D5D3BF2}" type="slidenum">
              <a:rPr lang="en-US"/>
              <a:pPr/>
              <a:t>26</a:t>
            </a:fld>
            <a:endParaRPr lang="en-US"/>
          </a:p>
        </p:txBody>
      </p:sp>
      <p:sp>
        <p:nvSpPr>
          <p:cNvPr id="53251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52400"/>
            <a:ext cx="8229600" cy="715963"/>
          </a:xfrm>
        </p:spPr>
        <p:txBody>
          <a:bodyPr/>
          <a:lstStyle/>
          <a:p>
            <a:pPr eaLnBrk="1" hangingPunct="1"/>
            <a:r>
              <a:rPr lang="en-US" sz="3200" smtClean="0"/>
              <a:t>PMSM Steady-State Operation</a:t>
            </a:r>
          </a:p>
        </p:txBody>
      </p:sp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838200" y="1219200"/>
            <a:ext cx="7635875" cy="1938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dirty="0" smtClean="0"/>
              <a:t>Ideal drive controls magnitude and phase of PMSM stator voltages relative to rotor position.  This brushless dc concepts places stator poles relative to rotor poles to develop torque.</a:t>
            </a:r>
          </a:p>
          <a:p>
            <a:endParaRPr lang="en-US" dirty="0" smtClean="0"/>
          </a:p>
          <a:p>
            <a:r>
              <a:rPr lang="en-US" dirty="0" smtClean="0"/>
              <a:t>Steady-state equations readily determine voltage, current, torque, and speed.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2133600" cy="476250"/>
          </a:xfrm>
          <a:noFill/>
        </p:spPr>
        <p:txBody>
          <a:bodyPr/>
          <a:lstStyle/>
          <a:p>
            <a:fld id="{BC09C455-4CA0-4F01-AF1E-FCE648A62293}" type="slidenum">
              <a:rPr lang="en-US"/>
              <a:pPr/>
              <a:t>27</a:t>
            </a:fld>
            <a:endParaRPr lang="en-US"/>
          </a:p>
        </p:txBody>
      </p:sp>
      <p:sp>
        <p:nvSpPr>
          <p:cNvPr id="2970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52400"/>
            <a:ext cx="8229600" cy="715963"/>
          </a:xfrm>
        </p:spPr>
        <p:txBody>
          <a:bodyPr/>
          <a:lstStyle/>
          <a:p>
            <a:pPr eaLnBrk="1" hangingPunct="1"/>
            <a:r>
              <a:rPr lang="en-US" sz="3200" dirty="0" smtClean="0"/>
              <a:t>Chapter 6, Problem 8</a:t>
            </a:r>
          </a:p>
        </p:txBody>
      </p:sp>
      <p:pic>
        <p:nvPicPr>
          <p:cNvPr id="100359" name="Picture 7"/>
          <p:cNvPicPr>
            <a:picLocks noChangeAspect="1" noChangeArrowheads="1"/>
          </p:cNvPicPr>
          <p:nvPr/>
        </p:nvPicPr>
        <p:blipFill>
          <a:blip r:embed="rId4" cstate="print"/>
          <a:srcRect l="53560" t="20740" r="9434" b="63704"/>
          <a:stretch>
            <a:fillRect/>
          </a:stretch>
        </p:blipFill>
        <p:spPr bwMode="auto">
          <a:xfrm>
            <a:off x="228600" y="838200"/>
            <a:ext cx="8686922" cy="12001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13" name="Object 7"/>
          <p:cNvGraphicFramePr>
            <a:graphicFrameLocks noChangeAspect="1"/>
          </p:cNvGraphicFramePr>
          <p:nvPr/>
        </p:nvGraphicFramePr>
        <p:xfrm>
          <a:off x="4953000" y="2133600"/>
          <a:ext cx="3394075" cy="423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364" name="Equation" r:id="rId5" imgW="2031840" imgH="253800" progId="Equation.DSMT4">
                  <p:embed/>
                </p:oleObj>
              </mc:Choice>
              <mc:Fallback>
                <p:oleObj name="Equation" r:id="rId5" imgW="2031840" imgH="253800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53000" y="2133600"/>
                        <a:ext cx="3394075" cy="4238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4" name="Picture 10" descr="PMSM Figures..jpg"/>
          <p:cNvPicPr>
            <a:picLocks noChangeAspect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33451" y="2641397"/>
            <a:ext cx="4162349" cy="36832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100361" name="Object 7"/>
          <p:cNvGraphicFramePr>
            <a:graphicFrameLocks noChangeAspect="1"/>
          </p:cNvGraphicFramePr>
          <p:nvPr/>
        </p:nvGraphicFramePr>
        <p:xfrm>
          <a:off x="4953000" y="2590800"/>
          <a:ext cx="3987800" cy="720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365" name="Equation" r:id="rId8" imgW="2387520" imgH="431640" progId="Equation.DSMT4">
                  <p:embed/>
                </p:oleObj>
              </mc:Choice>
              <mc:Fallback>
                <p:oleObj name="Equation" r:id="rId8" imgW="2387520" imgH="431640" progId="Equation.DSMT4">
                  <p:embed/>
                  <p:pic>
                    <p:nvPicPr>
                      <p:cNvPr id="0" name="Picture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53000" y="2590800"/>
                        <a:ext cx="3987800" cy="7207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0362" name="Object 7"/>
          <p:cNvGraphicFramePr>
            <a:graphicFrameLocks noChangeAspect="1"/>
          </p:cNvGraphicFramePr>
          <p:nvPr/>
        </p:nvGraphicFramePr>
        <p:xfrm>
          <a:off x="4962525" y="3276600"/>
          <a:ext cx="3967163" cy="720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366" name="Equation" r:id="rId10" imgW="2374560" imgH="431640" progId="Equation.DSMT4">
                  <p:embed/>
                </p:oleObj>
              </mc:Choice>
              <mc:Fallback>
                <p:oleObj name="Equation" r:id="rId10" imgW="2374560" imgH="431640" progId="Equation.DSMT4">
                  <p:embed/>
                  <p:pic>
                    <p:nvPicPr>
                      <p:cNvPr id="0" name="Picture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62525" y="3276600"/>
                        <a:ext cx="3967163" cy="7207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Text Box 8"/>
          <p:cNvSpPr txBox="1">
            <a:spLocks noChangeArrowheads="1"/>
          </p:cNvSpPr>
          <p:nvPr/>
        </p:nvSpPr>
        <p:spPr bwMode="auto">
          <a:xfrm>
            <a:off x="965208" y="2133600"/>
            <a:ext cx="292099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assume </a:t>
            </a:r>
            <a:r>
              <a:rPr lang="en-US" dirty="0" err="1" smtClean="0">
                <a:solidFill>
                  <a:srgbClr val="FF0000"/>
                </a:solidFill>
              </a:rPr>
              <a:t>wye</a:t>
            </a:r>
            <a:r>
              <a:rPr lang="en-US" dirty="0" smtClean="0">
                <a:solidFill>
                  <a:srgbClr val="FF0000"/>
                </a:solidFill>
              </a:rPr>
              <a:t> connection</a:t>
            </a:r>
            <a:endParaRPr lang="en-US" dirty="0">
              <a:solidFill>
                <a:srgbClr val="FF0000"/>
              </a:solidFill>
            </a:endParaRPr>
          </a:p>
        </p:txBody>
      </p:sp>
      <p:graphicFrame>
        <p:nvGraphicFramePr>
          <p:cNvPr id="100363" name="Object 7"/>
          <p:cNvGraphicFramePr>
            <a:graphicFrameLocks noChangeAspect="1"/>
          </p:cNvGraphicFramePr>
          <p:nvPr/>
        </p:nvGraphicFramePr>
        <p:xfrm>
          <a:off x="5715000" y="3962400"/>
          <a:ext cx="1612900" cy="382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367" name="Equation" r:id="rId12" imgW="965160" imgH="228600" progId="Equation.DSMT4">
                  <p:embed/>
                </p:oleObj>
              </mc:Choice>
              <mc:Fallback>
                <p:oleObj name="Equation" r:id="rId12" imgW="965160" imgH="228600" progId="Equation.DSMT4">
                  <p:embed/>
                  <p:pic>
                    <p:nvPicPr>
                      <p:cNvPr id="0" name="Picture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15000" y="3962400"/>
                        <a:ext cx="1612900" cy="3825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Text Box 8"/>
          <p:cNvSpPr txBox="1">
            <a:spLocks noChangeArrowheads="1"/>
          </p:cNvSpPr>
          <p:nvPr/>
        </p:nvSpPr>
        <p:spPr bwMode="auto">
          <a:xfrm>
            <a:off x="4876800" y="3962400"/>
            <a:ext cx="64152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 smtClean="0"/>
              <a:t>with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3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BC09C455-4CA0-4F01-AF1E-FCE648A62293}" type="slidenum">
              <a:rPr lang="en-US"/>
              <a:pPr/>
              <a:t>28</a:t>
            </a:fld>
            <a:endParaRPr lang="en-US"/>
          </a:p>
        </p:txBody>
      </p:sp>
      <p:sp>
        <p:nvSpPr>
          <p:cNvPr id="2970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52400"/>
            <a:ext cx="8229600" cy="715963"/>
          </a:xfrm>
        </p:spPr>
        <p:txBody>
          <a:bodyPr/>
          <a:lstStyle/>
          <a:p>
            <a:pPr eaLnBrk="1" hangingPunct="1"/>
            <a:r>
              <a:rPr lang="en-US" sz="3200" dirty="0" smtClean="0"/>
              <a:t>Chapter 6, Problem 8</a:t>
            </a:r>
          </a:p>
        </p:txBody>
      </p:sp>
      <p:pic>
        <p:nvPicPr>
          <p:cNvPr id="101383" name="Picture 7"/>
          <p:cNvPicPr>
            <a:picLocks noChangeAspect="1" noChangeArrowheads="1"/>
          </p:cNvPicPr>
          <p:nvPr/>
        </p:nvPicPr>
        <p:blipFill>
          <a:blip r:embed="rId3" cstate="print"/>
          <a:srcRect b="74415"/>
          <a:stretch>
            <a:fillRect/>
          </a:stretch>
        </p:blipFill>
        <p:spPr bwMode="auto">
          <a:xfrm>
            <a:off x="1371600" y="1080881"/>
            <a:ext cx="6295500" cy="12051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2642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371600" y="2362200"/>
            <a:ext cx="4359275" cy="3425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04A4EAFA-5460-49FF-BDC0-E5CE6EFE41A6}" type="slidenum">
              <a:rPr lang="en-US"/>
              <a:pPr/>
              <a:t>3</a:t>
            </a:fld>
            <a:endParaRPr lang="en-US"/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title"/>
          </p:nvPr>
        </p:nvSpPr>
        <p:spPr>
          <a:xfrm>
            <a:off x="457200" y="130175"/>
            <a:ext cx="8229600" cy="1012825"/>
          </a:xfrm>
          <a:noFill/>
        </p:spPr>
        <p:txBody>
          <a:bodyPr/>
          <a:lstStyle/>
          <a:p>
            <a:pPr eaLnBrk="1" hangingPunct="1"/>
            <a:r>
              <a:rPr lang="en-US" sz="3200" dirty="0" smtClean="0"/>
              <a:t>Rotor and Stator Designs</a:t>
            </a:r>
          </a:p>
        </p:txBody>
      </p:sp>
      <p:pic>
        <p:nvPicPr>
          <p:cNvPr id="34820" name="Picture 5" descr="SlottedMotor3D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" y="1066800"/>
            <a:ext cx="4448175" cy="4810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0898" name="Picture 2"/>
          <p:cNvPicPr>
            <a:picLocks noChangeAspect="1" noChangeArrowheads="1"/>
          </p:cNvPicPr>
          <p:nvPr/>
        </p:nvPicPr>
        <p:blipFill>
          <a:blip r:embed="rId4" cstate="print"/>
          <a:srcRect l="15000" r="14286"/>
          <a:stretch>
            <a:fillRect/>
          </a:stretch>
        </p:blipFill>
        <p:spPr bwMode="auto">
          <a:xfrm>
            <a:off x="5029200" y="1429327"/>
            <a:ext cx="3886200" cy="41217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04A4EAFA-5460-49FF-BDC0-E5CE6EFE41A6}" type="slidenum">
              <a:rPr lang="en-US"/>
              <a:pPr/>
              <a:t>4</a:t>
            </a:fld>
            <a:endParaRPr lang="en-US"/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title"/>
          </p:nvPr>
        </p:nvSpPr>
        <p:spPr>
          <a:xfrm>
            <a:off x="457200" y="130175"/>
            <a:ext cx="8229600" cy="1012825"/>
          </a:xfrm>
          <a:noFill/>
        </p:spPr>
        <p:txBody>
          <a:bodyPr/>
          <a:lstStyle/>
          <a:p>
            <a:pPr eaLnBrk="1" hangingPunct="1"/>
            <a:r>
              <a:rPr lang="en-US" sz="3200" dirty="0" smtClean="0"/>
              <a:t>Some PMSM Applications</a:t>
            </a:r>
          </a:p>
        </p:txBody>
      </p:sp>
      <p:pic>
        <p:nvPicPr>
          <p:cNvPr id="80897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5800" y="1143000"/>
            <a:ext cx="3124200" cy="23466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 descr="electric_airplane"/>
          <p:cNvPicPr>
            <a:picLocks noChangeAspect="1" noChangeArrowheads="1"/>
          </p:cNvPicPr>
          <p:nvPr/>
        </p:nvPicPr>
        <p:blipFill>
          <a:blip r:embed="rId4" cstate="print"/>
          <a:srcRect l="1309" t="47876" r="1415" b="980"/>
          <a:stretch>
            <a:fillRect/>
          </a:stretch>
        </p:blipFill>
        <p:spPr bwMode="auto">
          <a:xfrm>
            <a:off x="4665134" y="1143000"/>
            <a:ext cx="3869266" cy="2329001"/>
          </a:xfrm>
          <a:prstGeom prst="rect">
            <a:avLst/>
          </a:prstGeom>
          <a:noFill/>
        </p:spPr>
      </p:pic>
      <p:sp>
        <p:nvSpPr>
          <p:cNvPr id="7" name="Text Box 11"/>
          <p:cNvSpPr txBox="1">
            <a:spLocks noChangeArrowheads="1"/>
          </p:cNvSpPr>
          <p:nvPr/>
        </p:nvSpPr>
        <p:spPr bwMode="auto">
          <a:xfrm>
            <a:off x="1752600" y="3505200"/>
            <a:ext cx="13716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600" dirty="0" smtClean="0"/>
              <a:t>Electric bike</a:t>
            </a:r>
            <a:endParaRPr lang="en-US" sz="1600" dirty="0"/>
          </a:p>
        </p:txBody>
      </p:sp>
      <p:sp>
        <p:nvSpPr>
          <p:cNvPr id="8" name="Text Box 11"/>
          <p:cNvSpPr txBox="1">
            <a:spLocks noChangeArrowheads="1"/>
          </p:cNvSpPr>
          <p:nvPr/>
        </p:nvSpPr>
        <p:spPr bwMode="auto">
          <a:xfrm>
            <a:off x="5410200" y="3505200"/>
            <a:ext cx="18288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600" dirty="0" smtClean="0"/>
              <a:t>Electric airplane</a:t>
            </a:r>
            <a:endParaRPr lang="en-US" sz="1600" dirty="0"/>
          </a:p>
        </p:txBody>
      </p:sp>
      <p:pic>
        <p:nvPicPr>
          <p:cNvPr id="100354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62000" y="4038600"/>
            <a:ext cx="2971800" cy="2374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 Box 11"/>
          <p:cNvSpPr txBox="1">
            <a:spLocks noChangeArrowheads="1"/>
          </p:cNvSpPr>
          <p:nvPr/>
        </p:nvSpPr>
        <p:spPr bwMode="auto">
          <a:xfrm>
            <a:off x="990600" y="6443246"/>
            <a:ext cx="25908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600" dirty="0" smtClean="0"/>
              <a:t>Remote operated vehicle</a:t>
            </a:r>
            <a:endParaRPr lang="en-US" sz="1600" dirty="0"/>
          </a:p>
        </p:txBody>
      </p:sp>
      <p:sp>
        <p:nvSpPr>
          <p:cNvPr id="11" name="Text Box 11"/>
          <p:cNvSpPr txBox="1">
            <a:spLocks noChangeArrowheads="1"/>
          </p:cNvSpPr>
          <p:nvPr/>
        </p:nvSpPr>
        <p:spPr bwMode="auto">
          <a:xfrm>
            <a:off x="5562600" y="6443246"/>
            <a:ext cx="18288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600" dirty="0" smtClean="0"/>
              <a:t>All-terrain vehicle</a:t>
            </a:r>
            <a:endParaRPr lang="en-US" sz="1600" dirty="0"/>
          </a:p>
        </p:txBody>
      </p:sp>
      <p:pic>
        <p:nvPicPr>
          <p:cNvPr id="100355" name="Picture 3"/>
          <p:cNvPicPr>
            <a:picLocks noChangeAspect="1" noChangeArrowheads="1"/>
          </p:cNvPicPr>
          <p:nvPr/>
        </p:nvPicPr>
        <p:blipFill>
          <a:blip r:embed="rId6" cstate="print"/>
          <a:srcRect b="11418"/>
          <a:stretch>
            <a:fillRect/>
          </a:stretch>
        </p:blipFill>
        <p:spPr bwMode="auto">
          <a:xfrm>
            <a:off x="5029200" y="3810000"/>
            <a:ext cx="3048000" cy="2575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1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84267C89-C13D-4BE5-B3A2-E9E4C378777F}" type="slidenum">
              <a:rPr lang="en-US"/>
              <a:pPr/>
              <a:t>5</a:t>
            </a:fld>
            <a:endParaRPr lang="en-US"/>
          </a:p>
        </p:txBody>
      </p:sp>
      <p:sp>
        <p:nvSpPr>
          <p:cNvPr id="2062" name="Text Box 3"/>
          <p:cNvSpPr txBox="1">
            <a:spLocks noChangeArrowheads="1"/>
          </p:cNvSpPr>
          <p:nvPr/>
        </p:nvSpPr>
        <p:spPr bwMode="auto">
          <a:xfrm>
            <a:off x="2133600" y="228600"/>
            <a:ext cx="4854575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3200"/>
              <a:t>Basic Magnetic Equations</a:t>
            </a:r>
          </a:p>
        </p:txBody>
      </p:sp>
      <p:graphicFrame>
        <p:nvGraphicFramePr>
          <p:cNvPr id="2050" name="Object 4"/>
          <p:cNvGraphicFramePr>
            <a:graphicFrameLocks noChangeAspect="1"/>
          </p:cNvGraphicFramePr>
          <p:nvPr/>
        </p:nvGraphicFramePr>
        <p:xfrm>
          <a:off x="4267200" y="1143000"/>
          <a:ext cx="763588" cy="296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1" name="Equation" r:id="rId4" imgW="457002" imgH="177723" progId="Equation.3">
                  <p:embed/>
                </p:oleObj>
              </mc:Choice>
              <mc:Fallback>
                <p:oleObj name="Equation" r:id="rId4" imgW="457002" imgH="177723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67200" y="1143000"/>
                        <a:ext cx="763588" cy="2968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1" name="Object 5"/>
          <p:cNvGraphicFramePr>
            <a:graphicFrameLocks noChangeAspect="1"/>
          </p:cNvGraphicFramePr>
          <p:nvPr/>
        </p:nvGraphicFramePr>
        <p:xfrm>
          <a:off x="6400800" y="914400"/>
          <a:ext cx="869950" cy="700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2" name="Equation" r:id="rId6" imgW="520700" imgH="419100" progId="Equation.3">
                  <p:embed/>
                </p:oleObj>
              </mc:Choice>
              <mc:Fallback>
                <p:oleObj name="Equation" r:id="rId6" imgW="520700" imgH="4191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00800" y="914400"/>
                        <a:ext cx="869950" cy="7000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2" name="Object 6"/>
          <p:cNvGraphicFramePr>
            <a:graphicFrameLocks noChangeAspect="1"/>
          </p:cNvGraphicFramePr>
          <p:nvPr/>
        </p:nvGraphicFramePr>
        <p:xfrm>
          <a:off x="6394450" y="1752600"/>
          <a:ext cx="99695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3" name="Equation" r:id="rId8" imgW="596880" imgH="228600" progId="Equation.3">
                  <p:embed/>
                </p:oleObj>
              </mc:Choice>
              <mc:Fallback>
                <p:oleObj name="Equation" r:id="rId8" imgW="596880" imgH="2286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94450" y="1752600"/>
                        <a:ext cx="996950" cy="381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3" name="Object 7"/>
          <p:cNvGraphicFramePr>
            <a:graphicFrameLocks noChangeAspect="1"/>
          </p:cNvGraphicFramePr>
          <p:nvPr/>
        </p:nvGraphicFramePr>
        <p:xfrm>
          <a:off x="4267200" y="1600200"/>
          <a:ext cx="1273175" cy="657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4" name="Equation" r:id="rId10" imgW="761760" imgH="393480" progId="Equation.DSMT4">
                  <p:embed/>
                </p:oleObj>
              </mc:Choice>
              <mc:Fallback>
                <p:oleObj name="Equation" r:id="rId10" imgW="761760" imgH="393480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67200" y="1600200"/>
                        <a:ext cx="1273175" cy="6572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4" name="Object 8"/>
          <p:cNvGraphicFramePr>
            <a:graphicFrameLocks noChangeAspect="1"/>
          </p:cNvGraphicFramePr>
          <p:nvPr/>
        </p:nvGraphicFramePr>
        <p:xfrm>
          <a:off x="609600" y="3490913"/>
          <a:ext cx="1504950" cy="700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5" name="Equation" r:id="rId12" imgW="901440" imgH="419040" progId="Equation.DSMT4">
                  <p:embed/>
                </p:oleObj>
              </mc:Choice>
              <mc:Fallback>
                <p:oleObj name="Equation" r:id="rId12" imgW="901440" imgH="419040" progId="Equation.DSMT4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" y="3490913"/>
                        <a:ext cx="1504950" cy="7000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5" name="Object 9"/>
          <p:cNvGraphicFramePr>
            <a:graphicFrameLocks noChangeAspect="1"/>
          </p:cNvGraphicFramePr>
          <p:nvPr/>
        </p:nvGraphicFramePr>
        <p:xfrm>
          <a:off x="2863850" y="4100513"/>
          <a:ext cx="869950" cy="700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6" name="Equation" r:id="rId14" imgW="520700" imgH="419100" progId="Equation.3">
                  <p:embed/>
                </p:oleObj>
              </mc:Choice>
              <mc:Fallback>
                <p:oleObj name="Equation" r:id="rId14" imgW="520700" imgH="419100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63850" y="4100513"/>
                        <a:ext cx="869950" cy="7000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6" name="Object 10"/>
          <p:cNvGraphicFramePr>
            <a:graphicFrameLocks noChangeAspect="1"/>
          </p:cNvGraphicFramePr>
          <p:nvPr/>
        </p:nvGraphicFramePr>
        <p:xfrm>
          <a:off x="685800" y="4724400"/>
          <a:ext cx="720725" cy="296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7" name="Equation" r:id="rId16" imgW="431425" imgH="177646" progId="Equation.3">
                  <p:embed/>
                </p:oleObj>
              </mc:Choice>
              <mc:Fallback>
                <p:oleObj name="Equation" r:id="rId16" imgW="431425" imgH="177646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" y="4724400"/>
                        <a:ext cx="720725" cy="2968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7" name="Object 11"/>
          <p:cNvGraphicFramePr>
            <a:graphicFrameLocks noChangeAspect="1"/>
          </p:cNvGraphicFramePr>
          <p:nvPr/>
        </p:nvGraphicFramePr>
        <p:xfrm>
          <a:off x="1751013" y="5943600"/>
          <a:ext cx="1525587" cy="657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8" name="Equation" r:id="rId18" imgW="914400" imgH="393480" progId="Equation.DSMT4">
                  <p:embed/>
                </p:oleObj>
              </mc:Choice>
              <mc:Fallback>
                <p:oleObj name="Equation" r:id="rId18" imgW="914400" imgH="393480" progId="Equation.DSMT4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1013" y="5943600"/>
                        <a:ext cx="1525587" cy="6572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8" name="Object 12"/>
          <p:cNvGraphicFramePr>
            <a:graphicFrameLocks noChangeAspect="1"/>
          </p:cNvGraphicFramePr>
          <p:nvPr/>
        </p:nvGraphicFramePr>
        <p:xfrm>
          <a:off x="609600" y="5943600"/>
          <a:ext cx="868363" cy="657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9" name="Equation" r:id="rId20" imgW="520474" imgH="393529" progId="Equation.3">
                  <p:embed/>
                </p:oleObj>
              </mc:Choice>
              <mc:Fallback>
                <p:oleObj name="Equation" r:id="rId20" imgW="520474" imgH="393529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" y="5943600"/>
                        <a:ext cx="868363" cy="6572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9" name="Object 13"/>
          <p:cNvGraphicFramePr>
            <a:graphicFrameLocks noChangeAspect="1"/>
          </p:cNvGraphicFramePr>
          <p:nvPr/>
        </p:nvGraphicFramePr>
        <p:xfrm>
          <a:off x="7696200" y="866775"/>
          <a:ext cx="741363" cy="657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0" name="Equation" r:id="rId22" imgW="444307" imgH="393529" progId="Equation.3">
                  <p:embed/>
                </p:oleObj>
              </mc:Choice>
              <mc:Fallback>
                <p:oleObj name="Equation" r:id="rId22" imgW="444307" imgH="393529" progId="Equation.3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96200" y="866775"/>
                        <a:ext cx="741363" cy="6572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63" name="Text Box 17"/>
          <p:cNvSpPr txBox="1">
            <a:spLocks noChangeArrowheads="1"/>
          </p:cNvSpPr>
          <p:nvPr/>
        </p:nvSpPr>
        <p:spPr bwMode="auto">
          <a:xfrm>
            <a:off x="457200" y="4191000"/>
            <a:ext cx="217487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define inductance</a:t>
            </a:r>
          </a:p>
        </p:txBody>
      </p:sp>
      <p:sp>
        <p:nvSpPr>
          <p:cNvPr id="2064" name="Text Box 20"/>
          <p:cNvSpPr txBox="1">
            <a:spLocks noChangeArrowheads="1"/>
          </p:cNvSpPr>
          <p:nvPr/>
        </p:nvSpPr>
        <p:spPr bwMode="auto">
          <a:xfrm>
            <a:off x="381000" y="5181600"/>
            <a:ext cx="324485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flux linkage and current are</a:t>
            </a:r>
          </a:p>
          <a:p>
            <a:r>
              <a:rPr lang="en-US"/>
              <a:t>proportional to </a:t>
            </a:r>
            <a:r>
              <a:rPr lang="en-US" i="1"/>
              <a:t>B</a:t>
            </a:r>
            <a:r>
              <a:rPr lang="en-US"/>
              <a:t> and </a:t>
            </a:r>
            <a:r>
              <a:rPr lang="en-US" i="1"/>
              <a:t>H</a:t>
            </a:r>
          </a:p>
        </p:txBody>
      </p:sp>
      <p:pic>
        <p:nvPicPr>
          <p:cNvPr id="2065" name="Picture 21" descr="PMSM Figures"/>
          <p:cNvPicPr>
            <a:picLocks noChangeAspect="1" noChangeArrowheads="1"/>
          </p:cNvPicPr>
          <p:nvPr/>
        </p:nvPicPr>
        <p:blipFill>
          <a:blip r:embed="rId24" cstate="print"/>
          <a:srcRect/>
          <a:stretch>
            <a:fillRect/>
          </a:stretch>
        </p:blipFill>
        <p:spPr bwMode="auto">
          <a:xfrm>
            <a:off x="609600" y="1066800"/>
            <a:ext cx="2797175" cy="2233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66" name="Picture 22" descr="PMSM Figures"/>
          <p:cNvPicPr>
            <a:picLocks noChangeAspect="1" noChangeArrowheads="1"/>
          </p:cNvPicPr>
          <p:nvPr/>
        </p:nvPicPr>
        <p:blipFill>
          <a:blip r:embed="rId25" cstate="print"/>
          <a:srcRect/>
          <a:stretch>
            <a:fillRect/>
          </a:stretch>
        </p:blipFill>
        <p:spPr bwMode="auto">
          <a:xfrm>
            <a:off x="4648200" y="2743200"/>
            <a:ext cx="3556000" cy="3543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2060" name="Object 24"/>
          <p:cNvGraphicFramePr>
            <a:graphicFrameLocks noGrp="1" noChangeAspect="1"/>
          </p:cNvGraphicFramePr>
          <p:nvPr>
            <p:ph/>
          </p:nvPr>
        </p:nvGraphicFramePr>
        <p:xfrm>
          <a:off x="4648200" y="3124200"/>
          <a:ext cx="868363" cy="338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1" name="Equation" r:id="rId26" imgW="520474" imgH="203112" progId="Equation.3">
                  <p:embed/>
                </p:oleObj>
              </mc:Choice>
              <mc:Fallback>
                <p:oleObj name="Equation" r:id="rId26" imgW="520474" imgH="203112" progId="Equation.3">
                  <p:embed/>
                  <p:pic>
                    <p:nvPicPr>
                      <p:cNvPr id="0" name="Object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48200" y="3124200"/>
                        <a:ext cx="868363" cy="3381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187F1DF-C266-4A03-A132-FCD6A18B4CC4}" type="slidenum">
              <a:rPr lang="en-US"/>
              <a:pPr/>
              <a:t>6</a:t>
            </a:fld>
            <a:endParaRPr lang="en-US"/>
          </a:p>
        </p:txBody>
      </p:sp>
      <p:sp>
        <p:nvSpPr>
          <p:cNvPr id="3078" name="Text Box 2"/>
          <p:cNvSpPr txBox="1">
            <a:spLocks noChangeArrowheads="1"/>
          </p:cNvSpPr>
          <p:nvPr/>
        </p:nvSpPr>
        <p:spPr bwMode="auto">
          <a:xfrm>
            <a:off x="1712912" y="1066800"/>
            <a:ext cx="152717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/>
              <a:t>= MMF (</a:t>
            </a:r>
            <a:r>
              <a:rPr lang="en-US" dirty="0" err="1"/>
              <a:t>A</a:t>
            </a:r>
            <a:r>
              <a:rPr lang="en-US" dirty="0" err="1">
                <a:cs typeface="Arial" charset="0"/>
              </a:rPr>
              <a:t>∙</a:t>
            </a:r>
            <a:r>
              <a:rPr lang="en-US" dirty="0" err="1"/>
              <a:t>t</a:t>
            </a:r>
            <a:r>
              <a:rPr lang="en-US" dirty="0"/>
              <a:t>)</a:t>
            </a:r>
          </a:p>
        </p:txBody>
      </p:sp>
      <p:sp>
        <p:nvSpPr>
          <p:cNvPr id="3079" name="Text Box 3"/>
          <p:cNvSpPr txBox="1">
            <a:spLocks noChangeArrowheads="1"/>
          </p:cNvSpPr>
          <p:nvPr/>
        </p:nvSpPr>
        <p:spPr bwMode="auto">
          <a:xfrm>
            <a:off x="1712912" y="1508125"/>
            <a:ext cx="220662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/>
              <a:t>= reluctance (1/H)</a:t>
            </a:r>
          </a:p>
        </p:txBody>
      </p:sp>
      <p:sp>
        <p:nvSpPr>
          <p:cNvPr id="3080" name="Text Box 4"/>
          <p:cNvSpPr txBox="1">
            <a:spLocks noChangeArrowheads="1"/>
          </p:cNvSpPr>
          <p:nvPr/>
        </p:nvSpPr>
        <p:spPr bwMode="auto">
          <a:xfrm>
            <a:off x="1404937" y="1981200"/>
            <a:ext cx="26987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i="1" dirty="0"/>
              <a:t>l</a:t>
            </a:r>
            <a:r>
              <a:rPr lang="en-US" dirty="0"/>
              <a:t> = flux path length (m)</a:t>
            </a:r>
          </a:p>
        </p:txBody>
      </p:sp>
      <p:sp>
        <p:nvSpPr>
          <p:cNvPr id="3081" name="Text Box 5"/>
          <p:cNvSpPr txBox="1">
            <a:spLocks noChangeArrowheads="1"/>
          </p:cNvSpPr>
          <p:nvPr/>
        </p:nvSpPr>
        <p:spPr bwMode="auto">
          <a:xfrm>
            <a:off x="1328737" y="2870200"/>
            <a:ext cx="50292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l-GR" sz="1800" i="1"/>
              <a:t>μ</a:t>
            </a:r>
            <a:r>
              <a:rPr lang="en-US" sz="1800" i="1" baseline="-25000"/>
              <a:t>o</a:t>
            </a:r>
            <a:r>
              <a:rPr lang="en-US" sz="1800"/>
              <a:t> </a:t>
            </a:r>
            <a:r>
              <a:rPr lang="en-US"/>
              <a:t>= 4</a:t>
            </a:r>
            <a:r>
              <a:rPr lang="el-GR">
                <a:cs typeface="Arial" charset="0"/>
              </a:rPr>
              <a:t>π</a:t>
            </a:r>
            <a:r>
              <a:rPr lang="en-US">
                <a:cs typeface="Arial" charset="0"/>
              </a:rPr>
              <a:t>*10</a:t>
            </a:r>
            <a:r>
              <a:rPr lang="en-US" baseline="30000">
                <a:cs typeface="Arial" charset="0"/>
              </a:rPr>
              <a:t>-7</a:t>
            </a:r>
            <a:r>
              <a:rPr lang="en-US">
                <a:cs typeface="Arial" charset="0"/>
              </a:rPr>
              <a:t> H/m permeability of free space</a:t>
            </a:r>
          </a:p>
        </p:txBody>
      </p:sp>
      <p:sp>
        <p:nvSpPr>
          <p:cNvPr id="3082" name="Text Box 6"/>
          <p:cNvSpPr txBox="1">
            <a:spLocks noChangeArrowheads="1"/>
          </p:cNvSpPr>
          <p:nvPr/>
        </p:nvSpPr>
        <p:spPr bwMode="auto">
          <a:xfrm>
            <a:off x="1328737" y="3336925"/>
            <a:ext cx="62801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l-GR" i="1">
                <a:cs typeface="Arial" charset="0"/>
              </a:rPr>
              <a:t>μ</a:t>
            </a:r>
            <a:r>
              <a:rPr lang="en-US" i="1" baseline="-25000">
                <a:cs typeface="Arial" charset="0"/>
              </a:rPr>
              <a:t>r</a:t>
            </a:r>
            <a:r>
              <a:rPr lang="en-US">
                <a:cs typeface="Arial" charset="0"/>
              </a:rPr>
              <a:t> </a:t>
            </a:r>
            <a:r>
              <a:rPr lang="en-US"/>
              <a:t>= relative permeability </a:t>
            </a:r>
            <a:r>
              <a:rPr lang="el-GR" sz="1800" i="1"/>
              <a:t>μ</a:t>
            </a:r>
            <a:r>
              <a:rPr lang="en-US" sz="1800" i="1" baseline="-25000"/>
              <a:t>r</a:t>
            </a:r>
            <a:r>
              <a:rPr lang="en-US" sz="1800"/>
              <a:t> </a:t>
            </a:r>
            <a:r>
              <a:rPr lang="en-US"/>
              <a:t>= 4000 iron, </a:t>
            </a:r>
            <a:r>
              <a:rPr lang="el-GR" sz="1800" i="1"/>
              <a:t>μ</a:t>
            </a:r>
            <a:r>
              <a:rPr lang="en-US" sz="1800" i="1" baseline="-25000"/>
              <a:t>r</a:t>
            </a:r>
            <a:r>
              <a:rPr lang="en-US" sz="1800"/>
              <a:t> </a:t>
            </a:r>
            <a:r>
              <a:rPr lang="en-US"/>
              <a:t>= 2000 steel</a:t>
            </a:r>
          </a:p>
        </p:txBody>
      </p:sp>
      <p:sp>
        <p:nvSpPr>
          <p:cNvPr id="3083" name="Text Box 7"/>
          <p:cNvSpPr txBox="1">
            <a:spLocks noChangeArrowheads="1"/>
          </p:cNvSpPr>
          <p:nvPr/>
        </p:nvSpPr>
        <p:spPr bwMode="auto">
          <a:xfrm>
            <a:off x="1328737" y="3746500"/>
            <a:ext cx="35956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l-GR" i="1">
                <a:cs typeface="Arial" charset="0"/>
              </a:rPr>
              <a:t>Φ</a:t>
            </a:r>
            <a:r>
              <a:rPr lang="en-US">
                <a:cs typeface="Arial" charset="0"/>
              </a:rPr>
              <a:t> </a:t>
            </a:r>
            <a:r>
              <a:rPr lang="en-US"/>
              <a:t>= magnetic flux (Wb=V</a:t>
            </a:r>
            <a:r>
              <a:rPr lang="en-US" sz="2400"/>
              <a:t>∙</a:t>
            </a:r>
            <a:r>
              <a:rPr lang="en-US"/>
              <a:t>sec)</a:t>
            </a:r>
          </a:p>
        </p:txBody>
      </p:sp>
      <p:sp>
        <p:nvSpPr>
          <p:cNvPr id="3084" name="Text Box 8"/>
          <p:cNvSpPr txBox="1">
            <a:spLocks noChangeArrowheads="1"/>
          </p:cNvSpPr>
          <p:nvPr/>
        </p:nvSpPr>
        <p:spPr bwMode="auto">
          <a:xfrm>
            <a:off x="1325562" y="4203700"/>
            <a:ext cx="291306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l-GR" i="1">
                <a:cs typeface="Arial" charset="0"/>
              </a:rPr>
              <a:t>λ</a:t>
            </a:r>
            <a:r>
              <a:rPr lang="en-US">
                <a:cs typeface="Arial" charset="0"/>
              </a:rPr>
              <a:t>  </a:t>
            </a:r>
            <a:r>
              <a:rPr lang="en-US"/>
              <a:t>= Flux linkage (V</a:t>
            </a:r>
            <a:r>
              <a:rPr lang="en-US" sz="2400"/>
              <a:t>∙</a:t>
            </a:r>
            <a:r>
              <a:rPr lang="en-US"/>
              <a:t>sec)</a:t>
            </a:r>
          </a:p>
        </p:txBody>
      </p:sp>
      <p:sp>
        <p:nvSpPr>
          <p:cNvPr id="3085" name="Text Box 9"/>
          <p:cNvSpPr txBox="1">
            <a:spLocks noChangeArrowheads="1"/>
          </p:cNvSpPr>
          <p:nvPr/>
        </p:nvSpPr>
        <p:spPr bwMode="auto">
          <a:xfrm>
            <a:off x="1328737" y="4660900"/>
            <a:ext cx="308133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i="1"/>
              <a:t>L</a:t>
            </a:r>
            <a:r>
              <a:rPr lang="en-US"/>
              <a:t> = inductance (H=</a:t>
            </a:r>
            <a:r>
              <a:rPr lang="el-GR">
                <a:cs typeface="Arial" charset="0"/>
              </a:rPr>
              <a:t>Ω</a:t>
            </a:r>
            <a:r>
              <a:rPr lang="en-US" sz="2400"/>
              <a:t>∙</a:t>
            </a:r>
            <a:r>
              <a:rPr lang="en-US">
                <a:cs typeface="Arial" charset="0"/>
              </a:rPr>
              <a:t>sec</a:t>
            </a:r>
            <a:r>
              <a:rPr lang="en-US"/>
              <a:t>)</a:t>
            </a:r>
          </a:p>
        </p:txBody>
      </p:sp>
      <p:sp>
        <p:nvSpPr>
          <p:cNvPr id="3086" name="Text Box 10"/>
          <p:cNvSpPr txBox="1">
            <a:spLocks noChangeArrowheads="1"/>
          </p:cNvSpPr>
          <p:nvPr/>
        </p:nvSpPr>
        <p:spPr bwMode="auto">
          <a:xfrm>
            <a:off x="1295400" y="5118100"/>
            <a:ext cx="31718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i="1"/>
              <a:t>B</a:t>
            </a:r>
            <a:r>
              <a:rPr lang="en-US"/>
              <a:t> = flux density (V</a:t>
            </a:r>
            <a:r>
              <a:rPr lang="en-US" sz="2400"/>
              <a:t>∙</a:t>
            </a:r>
            <a:r>
              <a:rPr lang="en-US"/>
              <a:t>sec/m</a:t>
            </a:r>
            <a:r>
              <a:rPr lang="en-US" baseline="30000"/>
              <a:t>2</a:t>
            </a:r>
            <a:r>
              <a:rPr lang="en-US"/>
              <a:t>)</a:t>
            </a:r>
          </a:p>
        </p:txBody>
      </p:sp>
      <p:graphicFrame>
        <p:nvGraphicFramePr>
          <p:cNvPr id="3074" name="Object 11"/>
          <p:cNvGraphicFramePr>
            <a:graphicFrameLocks noChangeAspect="1"/>
          </p:cNvGraphicFramePr>
          <p:nvPr/>
        </p:nvGraphicFramePr>
        <p:xfrm>
          <a:off x="1466850" y="1143000"/>
          <a:ext cx="246062" cy="29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7" name="Equation" r:id="rId4" imgW="152280" imgH="177480" progId="Equation.3">
                  <p:embed/>
                </p:oleObj>
              </mc:Choice>
              <mc:Fallback>
                <p:oleObj name="Equation" r:id="rId4" imgW="152280" imgH="177480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66850" y="1143000"/>
                        <a:ext cx="246062" cy="2921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5" name="Object 12"/>
          <p:cNvGraphicFramePr>
            <a:graphicFrameLocks noChangeAspect="1"/>
          </p:cNvGraphicFramePr>
          <p:nvPr/>
        </p:nvGraphicFramePr>
        <p:xfrm>
          <a:off x="1474787" y="1600200"/>
          <a:ext cx="265113" cy="295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8" name="Equation" r:id="rId6" imgW="164814" imgH="177492" progId="Equation.3">
                  <p:embed/>
                </p:oleObj>
              </mc:Choice>
              <mc:Fallback>
                <p:oleObj name="Equation" r:id="rId6" imgW="164814" imgH="177492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4787" y="1600200"/>
                        <a:ext cx="265113" cy="2952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87" name="Text Box 13"/>
          <p:cNvSpPr txBox="1">
            <a:spLocks noChangeArrowheads="1"/>
          </p:cNvSpPr>
          <p:nvPr/>
        </p:nvSpPr>
        <p:spPr bwMode="auto">
          <a:xfrm>
            <a:off x="1328737" y="2422525"/>
            <a:ext cx="344011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i="1" dirty="0"/>
              <a:t>A</a:t>
            </a:r>
            <a:r>
              <a:rPr lang="en-US" dirty="0"/>
              <a:t> = cross sectional area (m</a:t>
            </a:r>
            <a:r>
              <a:rPr lang="en-US" baseline="30000" dirty="0"/>
              <a:t>2</a:t>
            </a:r>
            <a:r>
              <a:rPr lang="en-US" dirty="0"/>
              <a:t>)</a:t>
            </a:r>
          </a:p>
        </p:txBody>
      </p:sp>
      <p:sp>
        <p:nvSpPr>
          <p:cNvPr id="3088" name="Text Box 14"/>
          <p:cNvSpPr txBox="1">
            <a:spLocks noChangeArrowheads="1"/>
          </p:cNvSpPr>
          <p:nvPr/>
        </p:nvSpPr>
        <p:spPr bwMode="auto">
          <a:xfrm>
            <a:off x="1314450" y="5499100"/>
            <a:ext cx="40671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i="1"/>
              <a:t>H</a:t>
            </a:r>
            <a:r>
              <a:rPr lang="en-US"/>
              <a:t> = magnetic field intensity (A</a:t>
            </a:r>
            <a:r>
              <a:rPr lang="en-US" sz="2400"/>
              <a:t>∙</a:t>
            </a:r>
            <a:r>
              <a:rPr lang="en-US"/>
              <a:t>t/m)</a:t>
            </a:r>
          </a:p>
        </p:txBody>
      </p:sp>
      <p:sp>
        <p:nvSpPr>
          <p:cNvPr id="3089" name="Text Box 15"/>
          <p:cNvSpPr txBox="1">
            <a:spLocks noChangeArrowheads="1"/>
          </p:cNvSpPr>
          <p:nvPr/>
        </p:nvSpPr>
        <p:spPr bwMode="auto">
          <a:xfrm>
            <a:off x="1557337" y="6003925"/>
            <a:ext cx="209391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= permeance (H)</a:t>
            </a:r>
          </a:p>
        </p:txBody>
      </p:sp>
      <p:graphicFrame>
        <p:nvGraphicFramePr>
          <p:cNvPr id="3076" name="Object 16"/>
          <p:cNvGraphicFramePr>
            <a:graphicFrameLocks noChangeAspect="1"/>
          </p:cNvGraphicFramePr>
          <p:nvPr/>
        </p:nvGraphicFramePr>
        <p:xfrm>
          <a:off x="1328737" y="6067425"/>
          <a:ext cx="246063" cy="29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9" name="Equation" r:id="rId8" imgW="152202" imgH="177569" progId="Equation.3">
                  <p:embed/>
                </p:oleObj>
              </mc:Choice>
              <mc:Fallback>
                <p:oleObj name="Equation" r:id="rId8" imgW="152202" imgH="177569" progId="Equation.3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28737" y="6067425"/>
                        <a:ext cx="246063" cy="2921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90" name="Text Box 17"/>
          <p:cNvSpPr txBox="1">
            <a:spLocks noChangeArrowheads="1"/>
          </p:cNvSpPr>
          <p:nvPr/>
        </p:nvSpPr>
        <p:spPr bwMode="auto">
          <a:xfrm>
            <a:off x="2057400" y="228600"/>
            <a:ext cx="4945063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3200"/>
              <a:t>Basic Magnetic Definitions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PMSM Figures.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14400" y="1357884"/>
            <a:ext cx="7260336" cy="3899916"/>
          </a:xfrm>
          <a:prstGeom prst="rect">
            <a:avLst/>
          </a:prstGeom>
        </p:spPr>
      </p:pic>
      <p:sp>
        <p:nvSpPr>
          <p:cNvPr id="1027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DBB52409-7E29-49EE-82B8-A0604C66BC3E}" type="slidenum">
              <a:rPr lang="en-US"/>
              <a:pPr/>
              <a:t>7</a:t>
            </a:fld>
            <a:endParaRPr lang="en-US"/>
          </a:p>
        </p:txBody>
      </p:sp>
      <p:sp>
        <p:nvSpPr>
          <p:cNvPr id="102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30175"/>
            <a:ext cx="8229600" cy="1012825"/>
          </a:xfrm>
          <a:noFill/>
        </p:spPr>
        <p:txBody>
          <a:bodyPr/>
          <a:lstStyle/>
          <a:p>
            <a:pPr eaLnBrk="1" hangingPunct="1"/>
            <a:r>
              <a:rPr lang="en-US" sz="3200" dirty="0" smtClean="0"/>
              <a:t>Permanent Magnet Synchronous Machines (PMSMs), Chapter 6</a:t>
            </a:r>
          </a:p>
        </p:txBody>
      </p:sp>
      <p:sp>
        <p:nvSpPr>
          <p:cNvPr id="1029" name="Text Box 3"/>
          <p:cNvSpPr txBox="1">
            <a:spLocks noChangeArrowheads="1"/>
          </p:cNvSpPr>
          <p:nvPr/>
        </p:nvSpPr>
        <p:spPr bwMode="auto">
          <a:xfrm>
            <a:off x="490537" y="5851525"/>
            <a:ext cx="4484688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/>
              <a:t>assume: 1. Round rotor (magnetically)</a:t>
            </a:r>
          </a:p>
          <a:p>
            <a:r>
              <a:rPr lang="en-US" dirty="0"/>
              <a:t>               2. Sinusoidal </a:t>
            </a:r>
            <a:r>
              <a:rPr lang="en-US" dirty="0" smtClean="0"/>
              <a:t>flux </a:t>
            </a:r>
            <a:r>
              <a:rPr lang="en-US" dirty="0"/>
              <a:t>linkages</a:t>
            </a:r>
          </a:p>
        </p:txBody>
      </p:sp>
      <p:sp>
        <p:nvSpPr>
          <p:cNvPr id="1030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graphicFrame>
        <p:nvGraphicFramePr>
          <p:cNvPr id="1026" name="Object 5"/>
          <p:cNvGraphicFramePr>
            <a:graphicFrameLocks noChangeAspect="1"/>
          </p:cNvGraphicFramePr>
          <p:nvPr/>
        </p:nvGraphicFramePr>
        <p:xfrm>
          <a:off x="5138737" y="5699125"/>
          <a:ext cx="1882775" cy="66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" name="Equation" r:id="rId5" imgW="1117115" imgH="393529" progId="Equation.3">
                  <p:embed/>
                </p:oleObj>
              </mc:Choice>
              <mc:Fallback>
                <p:oleObj name="Equation" r:id="rId5" imgW="1117115" imgH="393529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38737" y="5699125"/>
                        <a:ext cx="1882775" cy="660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32" name="Text Box 7"/>
          <p:cNvSpPr txBox="1">
            <a:spLocks noChangeArrowheads="1"/>
          </p:cNvSpPr>
          <p:nvPr/>
        </p:nvSpPr>
        <p:spPr bwMode="auto">
          <a:xfrm>
            <a:off x="1252537" y="5334000"/>
            <a:ext cx="227012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motor construction</a:t>
            </a:r>
          </a:p>
        </p:txBody>
      </p:sp>
      <p:sp>
        <p:nvSpPr>
          <p:cNvPr id="1033" name="Text Box 8"/>
          <p:cNvSpPr txBox="1">
            <a:spLocks noChangeArrowheads="1"/>
          </p:cNvSpPr>
          <p:nvPr/>
        </p:nvSpPr>
        <p:spPr bwMode="auto">
          <a:xfrm>
            <a:off x="5748337" y="4800600"/>
            <a:ext cx="234632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winding connection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DBB52409-7E29-49EE-82B8-A0604C66BC3E}" type="slidenum">
              <a:rPr lang="en-US"/>
              <a:pPr/>
              <a:t>8</a:t>
            </a:fld>
            <a:endParaRPr lang="en-US"/>
          </a:p>
        </p:txBody>
      </p:sp>
      <p:sp>
        <p:nvSpPr>
          <p:cNvPr id="102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30175"/>
            <a:ext cx="8229600" cy="936625"/>
          </a:xfrm>
          <a:noFill/>
        </p:spPr>
        <p:txBody>
          <a:bodyPr/>
          <a:lstStyle/>
          <a:p>
            <a:pPr eaLnBrk="1" hangingPunct="1"/>
            <a:r>
              <a:rPr lang="en-US" sz="3200" dirty="0" smtClean="0"/>
              <a:t>Synchronous Machine Winding Details</a:t>
            </a:r>
            <a:br>
              <a:rPr lang="en-US" sz="3200" dirty="0" smtClean="0"/>
            </a:br>
            <a:r>
              <a:rPr lang="en-US" sz="3200" dirty="0" smtClean="0"/>
              <a:t>from Chapter 1</a:t>
            </a:r>
          </a:p>
        </p:txBody>
      </p:sp>
      <p:sp>
        <p:nvSpPr>
          <p:cNvPr id="1030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pic>
        <p:nvPicPr>
          <p:cNvPr id="11" name="Picture 10" descr="Pages from P.C. Krause, et. al. - Analysis of Electric Machinary and Drive Systems.jpg"/>
          <p:cNvPicPr>
            <a:picLocks noChangeAspect="1"/>
          </p:cNvPicPr>
          <p:nvPr/>
        </p:nvPicPr>
        <p:blipFill>
          <a:blip r:embed="rId3" cstate="print"/>
          <a:srcRect l="27495" t="7778" r="20349" b="47949"/>
          <a:stretch>
            <a:fillRect/>
          </a:stretch>
        </p:blipFill>
        <p:spPr>
          <a:xfrm>
            <a:off x="838200" y="1295400"/>
            <a:ext cx="4114800" cy="4419600"/>
          </a:xfrm>
          <a:prstGeom prst="rect">
            <a:avLst/>
          </a:prstGeom>
        </p:spPr>
      </p:pic>
      <p:pic>
        <p:nvPicPr>
          <p:cNvPr id="12" name="Picture 11" descr="Pages from P.C. Krause, et. al. - Analysis of Electric Machinary and Drive Systems.jpg"/>
          <p:cNvPicPr>
            <a:picLocks noChangeAspect="1"/>
          </p:cNvPicPr>
          <p:nvPr/>
        </p:nvPicPr>
        <p:blipFill>
          <a:blip r:embed="rId3" cstate="print"/>
          <a:srcRect l="16871" t="52323" r="42333" b="20950"/>
          <a:stretch>
            <a:fillRect/>
          </a:stretch>
        </p:blipFill>
        <p:spPr>
          <a:xfrm>
            <a:off x="5562600" y="1980176"/>
            <a:ext cx="3218578" cy="266802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3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BC09C455-4CA0-4F01-AF1E-FCE648A62293}" type="slidenum">
              <a:rPr lang="en-US"/>
              <a:pPr/>
              <a:t>9</a:t>
            </a:fld>
            <a:endParaRPr lang="en-US"/>
          </a:p>
        </p:txBody>
      </p:sp>
      <p:sp>
        <p:nvSpPr>
          <p:cNvPr id="2970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52400"/>
            <a:ext cx="8229600" cy="715963"/>
          </a:xfrm>
        </p:spPr>
        <p:txBody>
          <a:bodyPr/>
          <a:lstStyle/>
          <a:p>
            <a:pPr eaLnBrk="1" hangingPunct="1"/>
            <a:r>
              <a:rPr lang="en-US" sz="3200" dirty="0" smtClean="0"/>
              <a:t>Magnetically Salient PM Machines</a:t>
            </a:r>
          </a:p>
        </p:txBody>
      </p:sp>
      <p:graphicFrame>
        <p:nvGraphicFramePr>
          <p:cNvPr id="29701" name="Object 7"/>
          <p:cNvGraphicFramePr>
            <a:graphicFrameLocks noChangeAspect="1"/>
          </p:cNvGraphicFramePr>
          <p:nvPr/>
        </p:nvGraphicFramePr>
        <p:xfrm>
          <a:off x="5295900" y="2270125"/>
          <a:ext cx="1398588" cy="407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03" name="Equation" r:id="rId4" imgW="838080" imgH="241200" progId="Equation.DSMT4">
                  <p:embed/>
                </p:oleObj>
              </mc:Choice>
              <mc:Fallback>
                <p:oleObj name="Equation" r:id="rId4" imgW="838080" imgH="241200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95900" y="2270125"/>
                        <a:ext cx="1398588" cy="4079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706" name="Text Box 8"/>
          <p:cNvSpPr txBox="1">
            <a:spLocks noChangeArrowheads="1"/>
          </p:cNvSpPr>
          <p:nvPr/>
        </p:nvSpPr>
        <p:spPr bwMode="auto">
          <a:xfrm>
            <a:off x="4937125" y="1382713"/>
            <a:ext cx="3978275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/>
              <a:t>different inductances for the</a:t>
            </a:r>
          </a:p>
          <a:p>
            <a:r>
              <a:rPr lang="en-US" i="1" dirty="0"/>
              <a:t>q</a:t>
            </a:r>
            <a:r>
              <a:rPr lang="en-US" dirty="0"/>
              <a:t>- and </a:t>
            </a:r>
            <a:r>
              <a:rPr lang="en-US" i="1" dirty="0"/>
              <a:t>d</a:t>
            </a:r>
            <a:r>
              <a:rPr lang="en-US" dirty="0"/>
              <a:t>-axes (typically </a:t>
            </a:r>
            <a:r>
              <a:rPr lang="en-US" i="1" dirty="0" err="1"/>
              <a:t>L</a:t>
            </a:r>
            <a:r>
              <a:rPr lang="en-US" i="1" baseline="-25000" dirty="0" err="1"/>
              <a:t>mq</a:t>
            </a:r>
            <a:r>
              <a:rPr lang="en-US" dirty="0"/>
              <a:t> &gt; </a:t>
            </a:r>
            <a:r>
              <a:rPr lang="en-US" i="1" dirty="0" err="1"/>
              <a:t>L</a:t>
            </a:r>
            <a:r>
              <a:rPr lang="en-US" i="1" baseline="-25000" dirty="0" err="1"/>
              <a:t>md</a:t>
            </a:r>
            <a:r>
              <a:rPr lang="en-US" dirty="0"/>
              <a:t>)</a:t>
            </a:r>
          </a:p>
        </p:txBody>
      </p:sp>
      <p:graphicFrame>
        <p:nvGraphicFramePr>
          <p:cNvPr id="29702" name="Object 9"/>
          <p:cNvGraphicFramePr>
            <a:graphicFrameLocks noChangeAspect="1"/>
          </p:cNvGraphicFramePr>
          <p:nvPr/>
        </p:nvGraphicFramePr>
        <p:xfrm>
          <a:off x="5286375" y="2814638"/>
          <a:ext cx="1419225" cy="385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04" name="Equation" r:id="rId6" imgW="850680" imgH="228600" progId="Equation.DSMT4">
                  <p:embed/>
                </p:oleObj>
              </mc:Choice>
              <mc:Fallback>
                <p:oleObj name="Equation" r:id="rId6" imgW="850680" imgH="228600" progId="Equation.DSMT4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86375" y="2814638"/>
                        <a:ext cx="1419225" cy="3857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7" descr="PMSM Figures..jp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31164" y="1357884"/>
            <a:ext cx="3717036" cy="389991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6876</TotalTime>
  <Words>626</Words>
  <Application>Microsoft Office PowerPoint</Application>
  <PresentationFormat>On-screen Show (4:3)</PresentationFormat>
  <Paragraphs>151</Paragraphs>
  <Slides>28</Slides>
  <Notes>28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0" baseType="lpstr">
      <vt:lpstr>Default Design</vt:lpstr>
      <vt:lpstr>Equation</vt:lpstr>
      <vt:lpstr>ECE 419/619 Electric Machines and Drives  Permanent-Magnet Synchronous Machines</vt:lpstr>
      <vt:lpstr>PMSM Rotor and Stator</vt:lpstr>
      <vt:lpstr>Rotor and Stator Designs</vt:lpstr>
      <vt:lpstr>Some PMSM Applications</vt:lpstr>
      <vt:lpstr>PowerPoint Presentation</vt:lpstr>
      <vt:lpstr>PowerPoint Presentation</vt:lpstr>
      <vt:lpstr>Permanent Magnet Synchronous Machines (PMSMs), Chapter 6</vt:lpstr>
      <vt:lpstr>Synchronous Machine Winding Details from Chapter 1</vt:lpstr>
      <vt:lpstr>Magnetically Salient PM Machines</vt:lpstr>
      <vt:lpstr>Inductance Terms</vt:lpstr>
      <vt:lpstr>Inductance Related to Machine Dimensions</vt:lpstr>
      <vt:lpstr>Magnet Flux</vt:lpstr>
      <vt:lpstr>PMSM Equations</vt:lpstr>
      <vt:lpstr>Reduced Flux Linkage Equations</vt:lpstr>
      <vt:lpstr>Four-Pole PMSM</vt:lpstr>
      <vt:lpstr>General Machine with P Poles</vt:lpstr>
      <vt:lpstr>Torque Equation from Power</vt:lpstr>
      <vt:lpstr>Mechanical Equations</vt:lpstr>
      <vt:lpstr>PMSM Model</vt:lpstr>
      <vt:lpstr>PMSM with Ideal Drive (Steady-State)</vt:lpstr>
      <vt:lpstr>PMSM Steady-State Per-Phase Equations</vt:lpstr>
      <vt:lpstr>Ideal Drive Calculations with fv = 0</vt:lpstr>
      <vt:lpstr>PMSM Steady-Sate Example fv=0</vt:lpstr>
      <vt:lpstr>Ideal Drive Calculations with fi = 0</vt:lpstr>
      <vt:lpstr>PMSM Steady-Sate Example with fi = 0</vt:lpstr>
      <vt:lpstr>PMSM Steady-State Operation</vt:lpstr>
      <vt:lpstr>Chapter 6, Problem 8</vt:lpstr>
      <vt:lpstr>Chapter 6, Problem 8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PC</dc:creator>
  <cp:lastModifiedBy>Nikitas Zagoras</cp:lastModifiedBy>
  <cp:revision>472</cp:revision>
  <cp:lastPrinted>1601-01-01T00:00:00Z</cp:lastPrinted>
  <dcterms:created xsi:type="dcterms:W3CDTF">1601-01-01T00:00:00Z</dcterms:created>
  <dcterms:modified xsi:type="dcterms:W3CDTF">2013-02-26T20:10:56Z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</Properties>
</file>